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2" r:id="rId3"/>
    <p:sldId id="423" r:id="rId4"/>
    <p:sldId id="371" r:id="rId5"/>
    <p:sldId id="402" r:id="rId6"/>
    <p:sldId id="403" r:id="rId7"/>
    <p:sldId id="372" r:id="rId8"/>
    <p:sldId id="404" r:id="rId9"/>
    <p:sldId id="386" r:id="rId10"/>
    <p:sldId id="388" r:id="rId11"/>
    <p:sldId id="387" r:id="rId12"/>
    <p:sldId id="410" r:id="rId13"/>
    <p:sldId id="389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4F6"/>
    <a:srgbClr val="6289F8"/>
    <a:srgbClr val="8097F8"/>
    <a:srgbClr val="2C61F6"/>
    <a:srgbClr val="F8F0D0"/>
    <a:srgbClr val="F2E4AA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2" Type="http://schemas.openxmlformats.org/officeDocument/2006/relationships/slide" Target="slides/slide10.xml"/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E9CAAE4B-569E-5D4E-8E96-3C5AEF6D14DC}" type="datetime8">
              <a:rPr lang="en-US" smtClean="0"/>
              <a:t>10/10/2017 8:55 AM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D9653BB6-2C91-9B48-B10F-883B0E025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58085429-AB76-654B-BE5F-E06A9E813263}" type="datetime8">
              <a:rPr lang="en-US" smtClean="0"/>
              <a:t>10/10/2017 8:55 AM</a:t>
            </a:fld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2313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937B4F40-DDC9-5B40-A4CA-0B7DDA4A7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1950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10/10/2017 8:55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8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10/10/2017 8:55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14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72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10/10/2017 8:55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27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7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10/10/2017 8:55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35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2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10/10/2017 8:55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46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7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97DC5D-AFCC-D849-9201-7E0D7A0402F6}" type="datetime8">
              <a:rPr lang="en-US"/>
              <a:pPr/>
              <a:t>10/10/2017 8:55 AM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7882A-8E84-AB4D-A188-1F389BEEB8BF}" type="slidenum">
              <a:rPr lang="en-US"/>
              <a:pPr/>
              <a:t>48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8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9" name="Text Box 68"/>
          <p:cNvSpPr txBox="1">
            <a:spLocks noChangeArrowheads="1"/>
          </p:cNvSpPr>
          <p:nvPr userDrawn="1"/>
        </p:nvSpPr>
        <p:spPr bwMode="auto">
          <a:xfrm>
            <a:off x="435075" y="6400800"/>
            <a:ext cx="273823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cs typeface="+mn-cs"/>
              </a:rPr>
              <a:t>© 2015 Goodrich</a:t>
            </a:r>
            <a:r>
              <a:rPr lang="en-US" sz="1400" baseline="0" dirty="0" smtClean="0">
                <a:cs typeface="+mn-cs"/>
              </a:rPr>
              <a:t> and</a:t>
            </a:r>
            <a:r>
              <a:rPr lang="en-US" sz="1400" dirty="0" smtClean="0">
                <a:cs typeface="+mn-cs"/>
              </a:rPr>
              <a:t> </a:t>
            </a:r>
            <a:r>
              <a:rPr lang="en-US" sz="1400" dirty="0" err="1" smtClean="0">
                <a:cs typeface="+mn-cs"/>
              </a:rPr>
              <a:t>Tamassia</a:t>
            </a:r>
            <a:endParaRPr lang="en-US" sz="1400" dirty="0" smtClean="0">
              <a:cs typeface="+mn-cs"/>
            </a:endParaRPr>
          </a:p>
        </p:txBody>
      </p: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0" name="Rectangle 6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Dynamic Programming</a:t>
            </a:r>
          </a:p>
        </p:txBody>
      </p:sp>
      <p:sp>
        <p:nvSpPr>
          <p:cNvPr id="71" name="Rectangle 7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52604B-84BE-034D-8352-F4D8D9CCF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6BD701-6A0D-7F43-82A3-237D254195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6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F49FED-05B5-E642-A2F3-A26D1494E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2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40386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7AE697-F858-6B40-8F81-139549445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9D4178-663D-4D4D-9D32-6C2BC61A9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9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4567E3-8389-8E4B-9BDB-1BFB94046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5B2B82-1E93-144D-9892-3C5524A8D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D5EE4F-7569-3946-B844-8FA967A12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3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5B6B0-72FD-E048-85BE-308AEC6A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0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798162-4F7F-8244-90E7-D17266266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0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287244-28FE-3943-AD8E-41A33D5D9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2F3D2F-22F3-E943-B612-2C6DA5B2D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T0" fmla="*/ 116 w 43195"/>
                  <a:gd name="T1" fmla="*/ 0 h 43200"/>
                  <a:gd name="T2" fmla="*/ 0 w 43195"/>
                  <a:gd name="T3" fmla="*/ 123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+mn-cs"/>
              </a:defRPr>
            </a:lvl1pPr>
          </a:lstStyle>
          <a:p>
            <a:pPr>
              <a:defRPr/>
            </a:pPr>
            <a:fld id="{03D22F21-D6CA-474A-8045-EF57D9C9D0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64" name="Text Box 68"/>
          <p:cNvSpPr txBox="1">
            <a:spLocks noChangeArrowheads="1"/>
          </p:cNvSpPr>
          <p:nvPr userDrawn="1"/>
        </p:nvSpPr>
        <p:spPr bwMode="auto">
          <a:xfrm>
            <a:off x="435075" y="6400800"/>
            <a:ext cx="273823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cs typeface="+mn-cs"/>
              </a:rPr>
              <a:t>© 2015 Goodrich</a:t>
            </a:r>
            <a:r>
              <a:rPr lang="en-US" sz="1400" baseline="0" dirty="0" smtClean="0">
                <a:cs typeface="+mn-cs"/>
              </a:rPr>
              <a:t> and</a:t>
            </a:r>
            <a:r>
              <a:rPr lang="en-US" sz="1400" dirty="0" smtClean="0">
                <a:cs typeface="+mn-cs"/>
              </a:rPr>
              <a:t> </a:t>
            </a:r>
            <a:r>
              <a:rPr lang="en-US" sz="1400" dirty="0" err="1" smtClean="0">
                <a:cs typeface="+mn-cs"/>
              </a:rPr>
              <a:t>Tamassia</a:t>
            </a:r>
            <a:endParaRPr lang="en-US" sz="1400" dirty="0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4"/>
        </a:buBlip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hyperlink" Target="http://loki.cs.brown.edu:8081/webae/images/cover-large.jpg" TargetMode="Externa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image" Target="../media/image2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Dynamic Programming</a:t>
            </a: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53" y="3200400"/>
            <a:ext cx="3063141" cy="31242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9B5C8CF-69F9-A449-A2ED-D08AC88F3BD7}" type="slidenum">
              <a:rPr lang="en-US" sz="1400"/>
              <a:pPr eaLnBrk="1" hangingPunct="1"/>
              <a:t>10</a:t>
            </a:fld>
            <a:endParaRPr 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0198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Characterizing Equation</a:t>
            </a:r>
          </a:p>
        </p:txBody>
      </p:sp>
      <p:sp>
        <p:nvSpPr>
          <p:cNvPr id="2458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The global optimal has to be defined in terms of optimal subproblems, depending on where the final multiply is at.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Let us consider all possible places for that final multiply: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Recall that 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 is a d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 </a:t>
            </a:r>
            <a:r>
              <a:rPr lang="en-US" sz="2000">
                <a:latin typeface="Tahoma" charset="0"/>
                <a:cs typeface="Tahoma" charset="0"/>
              </a:rPr>
              <a:t>× d</a:t>
            </a:r>
            <a:r>
              <a:rPr lang="en-US" sz="2000" baseline="-25000">
                <a:latin typeface="Tahoma" charset="0"/>
                <a:cs typeface="Tahoma" charset="0"/>
              </a:rPr>
              <a:t>i+1</a:t>
            </a:r>
            <a:r>
              <a:rPr lang="en-US" sz="2000">
                <a:latin typeface="Tahoma" charset="0"/>
                <a:cs typeface="Tahoma" charset="0"/>
              </a:rPr>
              <a:t> dimensional matrix.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cs typeface="Tahoma" charset="0"/>
              </a:rPr>
              <a:t>So, a characterizing equation for N</a:t>
            </a:r>
            <a:r>
              <a:rPr lang="en-US" sz="2000" baseline="-25000">
                <a:latin typeface="Tahoma" charset="0"/>
                <a:cs typeface="Tahoma" charset="0"/>
              </a:rPr>
              <a:t>i,j</a:t>
            </a:r>
            <a:r>
              <a:rPr lang="en-US" sz="2000">
                <a:latin typeface="Tahoma" charset="0"/>
                <a:cs typeface="Tahoma" charset="0"/>
              </a:rPr>
              <a:t> is the following: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  <a:cs typeface="Tahoma" charset="0"/>
              </a:rPr>
              <a:t>Note that subproblems are not independent--the </a:t>
            </a:r>
            <a:r>
              <a:rPr lang="en-US" sz="2400" b="1">
                <a:solidFill>
                  <a:schemeClr val="tx2"/>
                </a:solidFill>
                <a:latin typeface="Tahoma" charset="0"/>
                <a:cs typeface="Tahoma" charset="0"/>
              </a:rPr>
              <a:t>subproblems overlap</a:t>
            </a:r>
            <a:r>
              <a:rPr lang="en-US" sz="2400">
                <a:latin typeface="Tahoma" charset="0"/>
                <a:cs typeface="Tahoma" charset="0"/>
              </a:rPr>
              <a:t>.</a:t>
            </a:r>
            <a:endParaRPr lang="en-US" sz="2400">
              <a:latin typeface="Tahoma" charset="0"/>
            </a:endParaRPr>
          </a:p>
        </p:txBody>
      </p:sp>
      <p:pic>
        <p:nvPicPr>
          <p:cNvPr id="24581" name="Picture 7" descr="j02992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152400"/>
            <a:ext cx="1604962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2" name="Object 12"/>
          <p:cNvGraphicFramePr>
            <a:graphicFrameLocks noChangeAspect="1"/>
          </p:cNvGraphicFramePr>
          <p:nvPr/>
        </p:nvGraphicFramePr>
        <p:xfrm>
          <a:off x="1447800" y="4114800"/>
          <a:ext cx="67437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Equation" r:id="rId4" imgW="2209800" imgH="292100" progId="Equation.3">
                  <p:embed/>
                </p:oleObj>
              </mc:Choice>
              <mc:Fallback>
                <p:oleObj name="Equation" r:id="rId4" imgW="2209800" imgH="292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14800"/>
                        <a:ext cx="67437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B18A6A9-5CE1-1244-8C8B-D6806133124D}" type="slidenum">
              <a:rPr lang="en-US" sz="1400"/>
              <a:pPr eaLnBrk="1" hangingPunct="1"/>
              <a:t>11</a:t>
            </a:fld>
            <a:endParaRPr 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5532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Dynamic Programming Algorithm</a:t>
            </a:r>
          </a:p>
        </p:txBody>
      </p:sp>
      <p:sp>
        <p:nvSpPr>
          <p:cNvPr id="2560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49275" y="1524000"/>
            <a:ext cx="2819400" cy="48006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Since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subproblems overlap</a:t>
            </a:r>
            <a:r>
              <a:rPr lang="en-US" sz="2000">
                <a:latin typeface="Tahoma" charset="0"/>
              </a:rPr>
              <a:t>, we don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altLang="ja-JP" sz="2000">
                <a:latin typeface="Tahoma" charset="0"/>
              </a:rPr>
              <a:t>t use recursion.</a:t>
            </a:r>
          </a:p>
          <a:p>
            <a:pPr eaLnBrk="1" hangingPunct="1"/>
            <a:r>
              <a:rPr lang="en-US" sz="2000">
                <a:latin typeface="Tahoma" charset="0"/>
              </a:rPr>
              <a:t>Instead, we construct optimal subproblems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bottom-up.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</a:t>
            </a:r>
          </a:p>
          <a:p>
            <a:pPr eaLnBrk="1" hangingPunct="1"/>
            <a:r>
              <a:rPr lang="en-US" sz="2000">
                <a:latin typeface="Tahoma" charset="0"/>
              </a:rPr>
              <a:t>N</a:t>
            </a:r>
            <a:r>
              <a:rPr lang="en-US" sz="2000" baseline="-25000">
                <a:latin typeface="Tahoma" charset="0"/>
              </a:rPr>
              <a:t>i,i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altLang="ja-JP" sz="2000">
                <a:latin typeface="Tahoma" charset="0"/>
              </a:rPr>
              <a:t>s are easy, so start with them</a:t>
            </a:r>
          </a:p>
          <a:p>
            <a:pPr eaLnBrk="1" hangingPunct="1"/>
            <a:r>
              <a:rPr lang="en-US" sz="2000">
                <a:latin typeface="Tahoma" charset="0"/>
              </a:rPr>
              <a:t>Then do length 2,3,… subproblems, and so on.</a:t>
            </a:r>
          </a:p>
          <a:p>
            <a:pPr eaLnBrk="1" hangingPunct="1"/>
            <a:r>
              <a:rPr lang="en-US" sz="2000">
                <a:latin typeface="Tahoma" charset="0"/>
              </a:rPr>
              <a:t>The running time is O(n</a:t>
            </a:r>
            <a:r>
              <a:rPr lang="en-US" sz="2000" baseline="30000">
                <a:latin typeface="Tahoma" charset="0"/>
              </a:rPr>
              <a:t>3</a:t>
            </a:r>
            <a:r>
              <a:rPr lang="en-US" sz="2000">
                <a:latin typeface="Tahoma" charset="0"/>
              </a:rPr>
              <a:t>)</a:t>
            </a:r>
          </a:p>
        </p:txBody>
      </p:sp>
      <p:pic>
        <p:nvPicPr>
          <p:cNvPr id="25605" name="Picture 204" descr="BD05515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195263"/>
            <a:ext cx="1306512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205"/>
          <p:cNvSpPr txBox="1">
            <a:spLocks noChangeArrowheads="1"/>
          </p:cNvSpPr>
          <p:nvPr/>
        </p:nvSpPr>
        <p:spPr bwMode="auto">
          <a:xfrm>
            <a:off x="3200400" y="1828800"/>
            <a:ext cx="5791200" cy="4335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429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 b="1" i="1">
                <a:solidFill>
                  <a:schemeClr val="tx2"/>
                </a:solidFill>
                <a:latin typeface="Times New Roman" charset="0"/>
              </a:rPr>
              <a:t>matrixChain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sz="2000" b="1" i="1">
                <a:solidFill>
                  <a:schemeClr val="tx2"/>
                </a:solidFill>
                <a:latin typeface="Times New Roman" charset="0"/>
              </a:rPr>
              <a:t>S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):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Input: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sequence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S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of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matrices to be multiplied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Output: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number of operations in an optimal 				paranethization of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S</a:t>
            </a:r>
            <a:endParaRPr lang="en-US" sz="200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	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i,i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0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b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	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0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n-b-1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		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i+b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	 	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+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infinity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k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j-1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			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>
                <a:solidFill>
                  <a:schemeClr val="accent2"/>
                </a:solidFill>
                <a:latin typeface="Times New Roman" charset="0"/>
              </a:rPr>
              <a:t>min{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,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i,k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+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k+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+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k+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j+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sz="2000" b="1">
                <a:solidFill>
                  <a:schemeClr val="accent2"/>
                </a:solidFill>
                <a:latin typeface="Times New Roman" charset="0"/>
              </a:rPr>
              <a:t>}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8D2E30A-9D5F-4C41-98E1-F3A595C5777B}" type="slidenum">
              <a:rPr lang="en-US" sz="1400"/>
              <a:pPr eaLnBrk="1" hangingPunct="1"/>
              <a:t>12</a:t>
            </a:fld>
            <a:endParaRPr lang="en-US" sz="1400"/>
          </a:p>
        </p:txBody>
      </p:sp>
      <p:grpSp>
        <p:nvGrpSpPr>
          <p:cNvPr id="2" name="Group 173"/>
          <p:cNvGrpSpPr>
            <a:grpSpLocks/>
          </p:cNvGrpSpPr>
          <p:nvPr/>
        </p:nvGrpSpPr>
        <p:grpSpPr bwMode="auto">
          <a:xfrm>
            <a:off x="6705600" y="1828800"/>
            <a:ext cx="1909763" cy="914400"/>
            <a:chOff x="4224" y="1152"/>
            <a:chExt cx="1203" cy="576"/>
          </a:xfrm>
        </p:grpSpPr>
        <p:sp>
          <p:nvSpPr>
            <p:cNvPr id="26704" name="Rectangle 164"/>
            <p:cNvSpPr>
              <a:spLocks noChangeArrowheads="1"/>
            </p:cNvSpPr>
            <p:nvPr/>
          </p:nvSpPr>
          <p:spPr bwMode="auto">
            <a:xfrm>
              <a:off x="4224" y="1536"/>
              <a:ext cx="192" cy="19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5" name="Text Box 161"/>
            <p:cNvSpPr txBox="1">
              <a:spLocks noChangeArrowheads="1"/>
            </p:cNvSpPr>
            <p:nvPr/>
          </p:nvSpPr>
          <p:spPr bwMode="auto">
            <a:xfrm>
              <a:off x="4704" y="1152"/>
              <a:ext cx="7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answer</a:t>
              </a:r>
            </a:p>
          </p:txBody>
        </p:sp>
        <p:sp>
          <p:nvSpPr>
            <p:cNvPr id="26706" name="Line 162"/>
            <p:cNvSpPr>
              <a:spLocks noChangeShapeType="1"/>
            </p:cNvSpPr>
            <p:nvPr/>
          </p:nvSpPr>
          <p:spPr bwMode="auto">
            <a:xfrm flipH="1">
              <a:off x="4512" y="1488"/>
              <a:ext cx="57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0"/>
          <p:cNvGrpSpPr>
            <a:grpSpLocks/>
          </p:cNvGrpSpPr>
          <p:nvPr/>
        </p:nvGrpSpPr>
        <p:grpSpPr bwMode="auto">
          <a:xfrm>
            <a:off x="4572000" y="2438400"/>
            <a:ext cx="2438400" cy="2438400"/>
            <a:chOff x="2880" y="1536"/>
            <a:chExt cx="1536" cy="1536"/>
          </a:xfrm>
        </p:grpSpPr>
        <p:sp>
          <p:nvSpPr>
            <p:cNvPr id="26696" name="Rectangle 151"/>
            <p:cNvSpPr>
              <a:spLocks noChangeArrowheads="1"/>
            </p:cNvSpPr>
            <p:nvPr/>
          </p:nvSpPr>
          <p:spPr bwMode="auto">
            <a:xfrm>
              <a:off x="2880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152"/>
            <p:cNvSpPr>
              <a:spLocks noChangeArrowheads="1"/>
            </p:cNvSpPr>
            <p:nvPr/>
          </p:nvSpPr>
          <p:spPr bwMode="auto">
            <a:xfrm>
              <a:off x="3072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8" name="Rectangle 153"/>
            <p:cNvSpPr>
              <a:spLocks noChangeArrowheads="1"/>
            </p:cNvSpPr>
            <p:nvPr/>
          </p:nvSpPr>
          <p:spPr bwMode="auto">
            <a:xfrm>
              <a:off x="3264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9" name="Rectangle 154"/>
            <p:cNvSpPr>
              <a:spLocks noChangeArrowheads="1"/>
            </p:cNvSpPr>
            <p:nvPr/>
          </p:nvSpPr>
          <p:spPr bwMode="auto">
            <a:xfrm>
              <a:off x="3456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0" name="Rectangle 155"/>
            <p:cNvSpPr>
              <a:spLocks noChangeArrowheads="1"/>
            </p:cNvSpPr>
            <p:nvPr/>
          </p:nvSpPr>
          <p:spPr bwMode="auto">
            <a:xfrm>
              <a:off x="3648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1" name="Rectangle 156"/>
            <p:cNvSpPr>
              <a:spLocks noChangeArrowheads="1"/>
            </p:cNvSpPr>
            <p:nvPr/>
          </p:nvSpPr>
          <p:spPr bwMode="auto">
            <a:xfrm>
              <a:off x="3840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Rectangle 157"/>
            <p:cNvSpPr>
              <a:spLocks noChangeArrowheads="1"/>
            </p:cNvSpPr>
            <p:nvPr/>
          </p:nvSpPr>
          <p:spPr bwMode="auto">
            <a:xfrm>
              <a:off x="4032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3" name="Rectangle 158"/>
            <p:cNvSpPr>
              <a:spLocks noChangeArrowheads="1"/>
            </p:cNvSpPr>
            <p:nvPr/>
          </p:nvSpPr>
          <p:spPr bwMode="auto">
            <a:xfrm>
              <a:off x="4224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4267200" y="2438400"/>
            <a:ext cx="2743200" cy="2743200"/>
            <a:chOff x="2688" y="1536"/>
            <a:chExt cx="1728" cy="1728"/>
          </a:xfrm>
        </p:grpSpPr>
        <p:sp>
          <p:nvSpPr>
            <p:cNvPr id="26687" name="Rectangle 139"/>
            <p:cNvSpPr>
              <a:spLocks noChangeArrowheads="1"/>
            </p:cNvSpPr>
            <p:nvPr/>
          </p:nvSpPr>
          <p:spPr bwMode="auto">
            <a:xfrm>
              <a:off x="2688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Rectangle 140"/>
            <p:cNvSpPr>
              <a:spLocks noChangeArrowheads="1"/>
            </p:cNvSpPr>
            <p:nvPr/>
          </p:nvSpPr>
          <p:spPr bwMode="auto">
            <a:xfrm>
              <a:off x="2880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Rectangle 141"/>
            <p:cNvSpPr>
              <a:spLocks noChangeArrowheads="1"/>
            </p:cNvSpPr>
            <p:nvPr/>
          </p:nvSpPr>
          <p:spPr bwMode="auto">
            <a:xfrm>
              <a:off x="3072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Rectangle 142"/>
            <p:cNvSpPr>
              <a:spLocks noChangeArrowheads="1"/>
            </p:cNvSpPr>
            <p:nvPr/>
          </p:nvSpPr>
          <p:spPr bwMode="auto">
            <a:xfrm>
              <a:off x="3264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Rectangle 143"/>
            <p:cNvSpPr>
              <a:spLocks noChangeArrowheads="1"/>
            </p:cNvSpPr>
            <p:nvPr/>
          </p:nvSpPr>
          <p:spPr bwMode="auto">
            <a:xfrm>
              <a:off x="3456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Rectangle 144"/>
            <p:cNvSpPr>
              <a:spLocks noChangeArrowheads="1"/>
            </p:cNvSpPr>
            <p:nvPr/>
          </p:nvSpPr>
          <p:spPr bwMode="auto">
            <a:xfrm>
              <a:off x="3648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Rectangle 145"/>
            <p:cNvSpPr>
              <a:spLocks noChangeArrowheads="1"/>
            </p:cNvSpPr>
            <p:nvPr/>
          </p:nvSpPr>
          <p:spPr bwMode="auto">
            <a:xfrm>
              <a:off x="3840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Rectangle 146"/>
            <p:cNvSpPr>
              <a:spLocks noChangeArrowheads="1"/>
            </p:cNvSpPr>
            <p:nvPr/>
          </p:nvSpPr>
          <p:spPr bwMode="auto">
            <a:xfrm>
              <a:off x="4032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Rectangle 147"/>
            <p:cNvSpPr>
              <a:spLocks noChangeArrowheads="1"/>
            </p:cNvSpPr>
            <p:nvPr/>
          </p:nvSpPr>
          <p:spPr bwMode="auto">
            <a:xfrm>
              <a:off x="4224" y="307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37"/>
          <p:cNvGrpSpPr>
            <a:grpSpLocks/>
          </p:cNvGrpSpPr>
          <p:nvPr/>
        </p:nvGrpSpPr>
        <p:grpSpPr bwMode="auto">
          <a:xfrm>
            <a:off x="3962400" y="2438400"/>
            <a:ext cx="3048000" cy="3048000"/>
            <a:chOff x="2496" y="1536"/>
            <a:chExt cx="1920" cy="1920"/>
          </a:xfrm>
        </p:grpSpPr>
        <p:sp>
          <p:nvSpPr>
            <p:cNvPr id="26677" name="Rectangle 117"/>
            <p:cNvSpPr>
              <a:spLocks noChangeArrowheads="1"/>
            </p:cNvSpPr>
            <p:nvPr/>
          </p:nvSpPr>
          <p:spPr bwMode="auto">
            <a:xfrm>
              <a:off x="2496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8" name="Rectangle 119"/>
            <p:cNvSpPr>
              <a:spLocks noChangeArrowheads="1"/>
            </p:cNvSpPr>
            <p:nvPr/>
          </p:nvSpPr>
          <p:spPr bwMode="auto">
            <a:xfrm>
              <a:off x="2688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9" name="Rectangle 121"/>
            <p:cNvSpPr>
              <a:spLocks noChangeArrowheads="1"/>
            </p:cNvSpPr>
            <p:nvPr/>
          </p:nvSpPr>
          <p:spPr bwMode="auto">
            <a:xfrm>
              <a:off x="2880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0" name="Rectangle 123"/>
            <p:cNvSpPr>
              <a:spLocks noChangeArrowheads="1"/>
            </p:cNvSpPr>
            <p:nvPr/>
          </p:nvSpPr>
          <p:spPr bwMode="auto">
            <a:xfrm>
              <a:off x="3072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1" name="Rectangle 125"/>
            <p:cNvSpPr>
              <a:spLocks noChangeArrowheads="1"/>
            </p:cNvSpPr>
            <p:nvPr/>
          </p:nvSpPr>
          <p:spPr bwMode="auto">
            <a:xfrm>
              <a:off x="3264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2" name="Rectangle 127"/>
            <p:cNvSpPr>
              <a:spLocks noChangeArrowheads="1"/>
            </p:cNvSpPr>
            <p:nvPr/>
          </p:nvSpPr>
          <p:spPr bwMode="auto">
            <a:xfrm>
              <a:off x="3456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129"/>
            <p:cNvSpPr>
              <a:spLocks noChangeArrowheads="1"/>
            </p:cNvSpPr>
            <p:nvPr/>
          </p:nvSpPr>
          <p:spPr bwMode="auto">
            <a:xfrm>
              <a:off x="3648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4" name="Rectangle 131"/>
            <p:cNvSpPr>
              <a:spLocks noChangeArrowheads="1"/>
            </p:cNvSpPr>
            <p:nvPr/>
          </p:nvSpPr>
          <p:spPr bwMode="auto">
            <a:xfrm>
              <a:off x="3840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5" name="Rectangle 133"/>
            <p:cNvSpPr>
              <a:spLocks noChangeArrowheads="1"/>
            </p:cNvSpPr>
            <p:nvPr/>
          </p:nvSpPr>
          <p:spPr bwMode="auto">
            <a:xfrm>
              <a:off x="4032" y="307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6" name="Rectangle 135"/>
            <p:cNvSpPr>
              <a:spLocks noChangeArrowheads="1"/>
            </p:cNvSpPr>
            <p:nvPr/>
          </p:nvSpPr>
          <p:spPr bwMode="auto">
            <a:xfrm>
              <a:off x="4224" y="326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3657600" y="2438400"/>
            <a:ext cx="3352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3962400" y="2133600"/>
            <a:ext cx="0" cy="3657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Text Box 91"/>
          <p:cNvSpPr txBox="1">
            <a:spLocks noChangeArrowheads="1"/>
          </p:cNvSpPr>
          <p:nvPr/>
        </p:nvSpPr>
        <p:spPr bwMode="auto">
          <a:xfrm>
            <a:off x="3575050" y="19812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</a:t>
            </a:r>
          </a:p>
        </p:txBody>
      </p:sp>
      <p:sp>
        <p:nvSpPr>
          <p:cNvPr id="26634" name="Text Box 92"/>
          <p:cNvSpPr txBox="1">
            <a:spLocks noChangeArrowheads="1"/>
          </p:cNvSpPr>
          <p:nvPr/>
        </p:nvSpPr>
        <p:spPr bwMode="auto">
          <a:xfrm>
            <a:off x="3962400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0</a:t>
            </a:r>
          </a:p>
        </p:txBody>
      </p:sp>
      <p:sp>
        <p:nvSpPr>
          <p:cNvPr id="26635" name="Text Box 93"/>
          <p:cNvSpPr txBox="1">
            <a:spLocks noChangeArrowheads="1"/>
          </p:cNvSpPr>
          <p:nvPr/>
        </p:nvSpPr>
        <p:spPr bwMode="auto">
          <a:xfrm>
            <a:off x="4276725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1</a:t>
            </a:r>
          </a:p>
        </p:txBody>
      </p:sp>
      <p:sp>
        <p:nvSpPr>
          <p:cNvPr id="26636" name="Text Box 94"/>
          <p:cNvSpPr txBox="1">
            <a:spLocks noChangeArrowheads="1"/>
          </p:cNvSpPr>
          <p:nvPr/>
        </p:nvSpPr>
        <p:spPr bwMode="auto">
          <a:xfrm>
            <a:off x="3657600" y="243840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0</a:t>
            </a:r>
          </a:p>
        </p:txBody>
      </p:sp>
      <p:sp>
        <p:nvSpPr>
          <p:cNvPr id="26637" name="Text Box 95"/>
          <p:cNvSpPr txBox="1">
            <a:spLocks noChangeArrowheads="1"/>
          </p:cNvSpPr>
          <p:nvPr/>
        </p:nvSpPr>
        <p:spPr bwMode="auto">
          <a:xfrm>
            <a:off x="3657600" y="274320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1</a:t>
            </a:r>
          </a:p>
        </p:txBody>
      </p:sp>
      <p:sp>
        <p:nvSpPr>
          <p:cNvPr id="26638" name="Text Box 97"/>
          <p:cNvSpPr txBox="1">
            <a:spLocks noChangeArrowheads="1"/>
          </p:cNvSpPr>
          <p:nvPr/>
        </p:nvSpPr>
        <p:spPr bwMode="auto">
          <a:xfrm>
            <a:off x="4572000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2</a:t>
            </a:r>
          </a:p>
        </p:txBody>
      </p:sp>
      <p:sp>
        <p:nvSpPr>
          <p:cNvPr id="26639" name="Text Box 98"/>
          <p:cNvSpPr txBox="1">
            <a:spLocks noChangeArrowheads="1"/>
          </p:cNvSpPr>
          <p:nvPr/>
        </p:nvSpPr>
        <p:spPr bwMode="auto">
          <a:xfrm>
            <a:off x="6096000" y="20574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…</a:t>
            </a:r>
          </a:p>
        </p:txBody>
      </p:sp>
      <p:sp>
        <p:nvSpPr>
          <p:cNvPr id="26640" name="Text Box 99"/>
          <p:cNvSpPr txBox="1">
            <a:spLocks noChangeArrowheads="1"/>
          </p:cNvSpPr>
          <p:nvPr/>
        </p:nvSpPr>
        <p:spPr bwMode="auto">
          <a:xfrm>
            <a:off x="3505200" y="51054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n-1</a:t>
            </a:r>
          </a:p>
        </p:txBody>
      </p:sp>
      <p:sp>
        <p:nvSpPr>
          <p:cNvPr id="26641" name="Text Box 100"/>
          <p:cNvSpPr txBox="1">
            <a:spLocks noChangeArrowheads="1"/>
          </p:cNvSpPr>
          <p:nvPr/>
        </p:nvSpPr>
        <p:spPr bwMode="auto">
          <a:xfrm>
            <a:off x="3581400" y="2971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…</a:t>
            </a:r>
          </a:p>
        </p:txBody>
      </p:sp>
      <p:sp>
        <p:nvSpPr>
          <p:cNvPr id="26642" name="Text Box 101"/>
          <p:cNvSpPr txBox="1">
            <a:spLocks noChangeArrowheads="1"/>
          </p:cNvSpPr>
          <p:nvPr/>
        </p:nvSpPr>
        <p:spPr bwMode="auto">
          <a:xfrm>
            <a:off x="6629400" y="19812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n-1</a:t>
            </a:r>
          </a:p>
        </p:txBody>
      </p:sp>
      <p:sp>
        <p:nvSpPr>
          <p:cNvPr id="26643" name="Text Box 102"/>
          <p:cNvSpPr txBox="1">
            <a:spLocks noChangeArrowheads="1"/>
          </p:cNvSpPr>
          <p:nvPr/>
        </p:nvSpPr>
        <p:spPr bwMode="auto">
          <a:xfrm>
            <a:off x="5854700" y="210185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j</a:t>
            </a:r>
          </a:p>
        </p:txBody>
      </p:sp>
      <p:sp>
        <p:nvSpPr>
          <p:cNvPr id="26644" name="Text Box 103"/>
          <p:cNvSpPr txBox="1">
            <a:spLocks noChangeArrowheads="1"/>
          </p:cNvSpPr>
          <p:nvPr/>
        </p:nvSpPr>
        <p:spPr bwMode="auto">
          <a:xfrm>
            <a:off x="3663950" y="3321050"/>
            <a:ext cx="230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</a:t>
            </a:r>
          </a:p>
        </p:txBody>
      </p:sp>
      <p:sp>
        <p:nvSpPr>
          <p:cNvPr id="26645" name="Rectangle 106"/>
          <p:cNvSpPr>
            <a:spLocks noChangeArrowheads="1"/>
          </p:cNvSpPr>
          <p:nvPr/>
        </p:nvSpPr>
        <p:spPr bwMode="auto">
          <a:xfrm>
            <a:off x="609600" y="304800"/>
            <a:ext cx="655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A Dynamic Programming Algorithm Visualization</a:t>
            </a:r>
          </a:p>
        </p:txBody>
      </p:sp>
      <p:pic>
        <p:nvPicPr>
          <p:cNvPr id="26646" name="Picture 107" descr="BD05515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195263"/>
            <a:ext cx="1306512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Rectangle 10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3276600" cy="4800600"/>
          </a:xfrm>
          <a:noFill/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The bottom-up construction fills in the N array by diagonals</a:t>
            </a:r>
          </a:p>
          <a:p>
            <a:pPr eaLnBrk="1" hangingPunct="1"/>
            <a:r>
              <a:rPr lang="en-US" sz="2000">
                <a:latin typeface="Tahoma" charset="0"/>
              </a:rPr>
              <a:t>N</a:t>
            </a:r>
            <a:r>
              <a:rPr lang="en-US" sz="2000" baseline="-25000">
                <a:latin typeface="Tahoma" charset="0"/>
              </a:rPr>
              <a:t>i,j</a:t>
            </a:r>
            <a:r>
              <a:rPr lang="en-US" sz="2000">
                <a:latin typeface="Tahoma" charset="0"/>
              </a:rPr>
              <a:t> gets values from pervious entries in i-th row and j-th column </a:t>
            </a:r>
          </a:p>
          <a:p>
            <a:pPr eaLnBrk="1" hangingPunct="1"/>
            <a:r>
              <a:rPr lang="en-US" sz="2000">
                <a:latin typeface="Tahoma" charset="0"/>
              </a:rPr>
              <a:t>Filling in each entry in the N table takes O(n) time.</a:t>
            </a:r>
          </a:p>
          <a:p>
            <a:pPr eaLnBrk="1" hangingPunct="1"/>
            <a:r>
              <a:rPr lang="en-US" sz="2000">
                <a:latin typeface="Tahoma" charset="0"/>
              </a:rPr>
              <a:t>Total run time: O(n</a:t>
            </a:r>
            <a:r>
              <a:rPr lang="en-US" sz="2000" baseline="30000">
                <a:latin typeface="Tahoma" charset="0"/>
              </a:rPr>
              <a:t>3</a:t>
            </a:r>
            <a:r>
              <a:rPr lang="en-US" sz="2000">
                <a:latin typeface="Tahoma" charset="0"/>
              </a:rPr>
              <a:t>)</a:t>
            </a:r>
          </a:p>
          <a:p>
            <a:pPr eaLnBrk="1" hangingPunct="1"/>
            <a:r>
              <a:rPr lang="en-US" sz="2000">
                <a:latin typeface="Tahoma" charset="0"/>
              </a:rPr>
              <a:t>Getting actual parenthesization can be done by remembering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k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for each N entry</a:t>
            </a:r>
            <a:endParaRPr lang="en-US" sz="2000">
              <a:latin typeface="Tahoma" charset="0"/>
            </a:endParaRPr>
          </a:p>
        </p:txBody>
      </p:sp>
      <p:grpSp>
        <p:nvGrpSpPr>
          <p:cNvPr id="6" name="Group 177"/>
          <p:cNvGrpSpPr>
            <a:grpSpLocks/>
          </p:cNvGrpSpPr>
          <p:nvPr/>
        </p:nvGrpSpPr>
        <p:grpSpPr bwMode="auto">
          <a:xfrm>
            <a:off x="4876800" y="3352800"/>
            <a:ext cx="1219200" cy="1219200"/>
            <a:chOff x="3072" y="2112"/>
            <a:chExt cx="768" cy="768"/>
          </a:xfrm>
        </p:grpSpPr>
        <p:sp>
          <p:nvSpPr>
            <p:cNvPr id="26674" name="Rectangle 174"/>
            <p:cNvSpPr>
              <a:spLocks noChangeArrowheads="1"/>
            </p:cNvSpPr>
            <p:nvPr/>
          </p:nvSpPr>
          <p:spPr bwMode="auto">
            <a:xfrm>
              <a:off x="3648" y="2112"/>
              <a:ext cx="192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5" name="Rectangle 175"/>
            <p:cNvSpPr>
              <a:spLocks noChangeArrowheads="1"/>
            </p:cNvSpPr>
            <p:nvPr/>
          </p:nvSpPr>
          <p:spPr bwMode="auto">
            <a:xfrm>
              <a:off x="3072" y="2112"/>
              <a:ext cx="57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Rectangle 176"/>
            <p:cNvSpPr>
              <a:spLocks noChangeArrowheads="1"/>
            </p:cNvSpPr>
            <p:nvPr/>
          </p:nvSpPr>
          <p:spPr bwMode="auto">
            <a:xfrm rot="-5400000">
              <a:off x="3456" y="2496"/>
              <a:ext cx="57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9" name="Group 105"/>
          <p:cNvGrpSpPr>
            <a:grpSpLocks/>
          </p:cNvGrpSpPr>
          <p:nvPr/>
        </p:nvGrpSpPr>
        <p:grpSpPr bwMode="auto">
          <a:xfrm>
            <a:off x="3886200" y="2438400"/>
            <a:ext cx="3124200" cy="3048000"/>
            <a:chOff x="2208" y="1536"/>
            <a:chExt cx="3120" cy="1920"/>
          </a:xfrm>
        </p:grpSpPr>
        <p:sp>
          <p:nvSpPr>
            <p:cNvPr id="26663" name="Line 32"/>
            <p:cNvSpPr>
              <a:spLocks noChangeShapeType="1"/>
            </p:cNvSpPr>
            <p:nvPr/>
          </p:nvSpPr>
          <p:spPr bwMode="white">
            <a:xfrm>
              <a:off x="2208" y="153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4" name="Line 33"/>
            <p:cNvSpPr>
              <a:spLocks noChangeShapeType="1"/>
            </p:cNvSpPr>
            <p:nvPr/>
          </p:nvSpPr>
          <p:spPr bwMode="white">
            <a:xfrm>
              <a:off x="2208" y="1728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5" name="Line 34"/>
            <p:cNvSpPr>
              <a:spLocks noChangeShapeType="1"/>
            </p:cNvSpPr>
            <p:nvPr/>
          </p:nvSpPr>
          <p:spPr bwMode="white">
            <a:xfrm>
              <a:off x="2208" y="1920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Line 35"/>
            <p:cNvSpPr>
              <a:spLocks noChangeShapeType="1"/>
            </p:cNvSpPr>
            <p:nvPr/>
          </p:nvSpPr>
          <p:spPr bwMode="white">
            <a:xfrm>
              <a:off x="2208" y="211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Line 36"/>
            <p:cNvSpPr>
              <a:spLocks noChangeShapeType="1"/>
            </p:cNvSpPr>
            <p:nvPr/>
          </p:nvSpPr>
          <p:spPr bwMode="white">
            <a:xfrm>
              <a:off x="2208" y="2304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Line 37"/>
            <p:cNvSpPr>
              <a:spLocks noChangeShapeType="1"/>
            </p:cNvSpPr>
            <p:nvPr/>
          </p:nvSpPr>
          <p:spPr bwMode="white">
            <a:xfrm>
              <a:off x="2208" y="249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Line 38"/>
            <p:cNvSpPr>
              <a:spLocks noChangeShapeType="1"/>
            </p:cNvSpPr>
            <p:nvPr/>
          </p:nvSpPr>
          <p:spPr bwMode="white">
            <a:xfrm>
              <a:off x="2208" y="2688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0" name="Line 39"/>
            <p:cNvSpPr>
              <a:spLocks noChangeShapeType="1"/>
            </p:cNvSpPr>
            <p:nvPr/>
          </p:nvSpPr>
          <p:spPr bwMode="white">
            <a:xfrm>
              <a:off x="2208" y="2880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1" name="Line 40"/>
            <p:cNvSpPr>
              <a:spLocks noChangeShapeType="1"/>
            </p:cNvSpPr>
            <p:nvPr/>
          </p:nvSpPr>
          <p:spPr bwMode="white">
            <a:xfrm>
              <a:off x="2208" y="307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2" name="Line 41"/>
            <p:cNvSpPr>
              <a:spLocks noChangeShapeType="1"/>
            </p:cNvSpPr>
            <p:nvPr/>
          </p:nvSpPr>
          <p:spPr bwMode="white">
            <a:xfrm>
              <a:off x="2208" y="3264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3" name="Line 42"/>
            <p:cNvSpPr>
              <a:spLocks noChangeShapeType="1"/>
            </p:cNvSpPr>
            <p:nvPr/>
          </p:nvSpPr>
          <p:spPr bwMode="white">
            <a:xfrm>
              <a:off x="2208" y="345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0" name="Group 136"/>
          <p:cNvGrpSpPr>
            <a:grpSpLocks/>
          </p:cNvGrpSpPr>
          <p:nvPr/>
        </p:nvGrpSpPr>
        <p:grpSpPr bwMode="auto">
          <a:xfrm>
            <a:off x="3962400" y="2362200"/>
            <a:ext cx="3048000" cy="3124200"/>
            <a:chOff x="2496" y="1488"/>
            <a:chExt cx="1920" cy="1968"/>
          </a:xfrm>
        </p:grpSpPr>
        <p:sp>
          <p:nvSpPr>
            <p:cNvPr id="26652" name="Line 60"/>
            <p:cNvSpPr>
              <a:spLocks noChangeShapeType="1"/>
            </p:cNvSpPr>
            <p:nvPr/>
          </p:nvSpPr>
          <p:spPr bwMode="white">
            <a:xfrm>
              <a:off x="249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Line 61"/>
            <p:cNvSpPr>
              <a:spLocks noChangeShapeType="1"/>
            </p:cNvSpPr>
            <p:nvPr/>
          </p:nvSpPr>
          <p:spPr bwMode="white">
            <a:xfrm>
              <a:off x="2688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Line 62"/>
            <p:cNvSpPr>
              <a:spLocks noChangeShapeType="1"/>
            </p:cNvSpPr>
            <p:nvPr/>
          </p:nvSpPr>
          <p:spPr bwMode="white">
            <a:xfrm>
              <a:off x="2880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5" name="Line 63"/>
            <p:cNvSpPr>
              <a:spLocks noChangeShapeType="1"/>
            </p:cNvSpPr>
            <p:nvPr/>
          </p:nvSpPr>
          <p:spPr bwMode="white">
            <a:xfrm>
              <a:off x="3072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6" name="Line 64"/>
            <p:cNvSpPr>
              <a:spLocks noChangeShapeType="1"/>
            </p:cNvSpPr>
            <p:nvPr/>
          </p:nvSpPr>
          <p:spPr bwMode="white">
            <a:xfrm>
              <a:off x="3264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7" name="Line 65"/>
            <p:cNvSpPr>
              <a:spLocks noChangeShapeType="1"/>
            </p:cNvSpPr>
            <p:nvPr/>
          </p:nvSpPr>
          <p:spPr bwMode="white">
            <a:xfrm>
              <a:off x="345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" name="Line 66"/>
            <p:cNvSpPr>
              <a:spLocks noChangeShapeType="1"/>
            </p:cNvSpPr>
            <p:nvPr/>
          </p:nvSpPr>
          <p:spPr bwMode="white">
            <a:xfrm>
              <a:off x="3648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Line 67"/>
            <p:cNvSpPr>
              <a:spLocks noChangeShapeType="1"/>
            </p:cNvSpPr>
            <p:nvPr/>
          </p:nvSpPr>
          <p:spPr bwMode="white">
            <a:xfrm>
              <a:off x="3840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Line 68"/>
            <p:cNvSpPr>
              <a:spLocks noChangeShapeType="1"/>
            </p:cNvSpPr>
            <p:nvPr/>
          </p:nvSpPr>
          <p:spPr bwMode="white">
            <a:xfrm>
              <a:off x="4032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1" name="Line 69"/>
            <p:cNvSpPr>
              <a:spLocks noChangeShapeType="1"/>
            </p:cNvSpPr>
            <p:nvPr/>
          </p:nvSpPr>
          <p:spPr bwMode="white">
            <a:xfrm>
              <a:off x="4224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2" name="Line 70"/>
            <p:cNvSpPr>
              <a:spLocks noChangeShapeType="1"/>
            </p:cNvSpPr>
            <p:nvPr/>
          </p:nvSpPr>
          <p:spPr bwMode="white">
            <a:xfrm>
              <a:off x="441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6651" name="Object 178"/>
          <p:cNvGraphicFramePr>
            <a:graphicFrameLocks noChangeAspect="1"/>
          </p:cNvGraphicFramePr>
          <p:nvPr/>
        </p:nvGraphicFramePr>
        <p:xfrm>
          <a:off x="3048000" y="1524000"/>
          <a:ext cx="4343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5" name="Equation" r:id="rId4" imgW="2209800" imgH="292100" progId="Equation.3">
                  <p:embed/>
                </p:oleObj>
              </mc:Choice>
              <mc:Fallback>
                <p:oleObj name="Equation" r:id="rId4" imgW="2209800" imgH="292100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524000"/>
                        <a:ext cx="4343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13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14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</a:t>
            </a:r>
            <a:r>
              <a:rPr lang="en-US" smtClean="0">
                <a:latin typeface="Tahoma" charset="0"/>
              </a:rPr>
              <a:t>Programming: Telescope </a:t>
            </a:r>
            <a:r>
              <a:rPr lang="en-US" dirty="0" smtClean="0">
                <a:latin typeface="Tahoma" charset="0"/>
              </a:rPr>
              <a:t>Scheduling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07" y="3200400"/>
            <a:ext cx="3805693" cy="3010519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90800" y="6246168"/>
            <a:ext cx="32438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Hubble Space Telescope. Public domain image, NASA, 2009.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394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Large, powerful telescopes are precious resources that are typically </a:t>
            </a:r>
            <a:r>
              <a:rPr lang="en-US" sz="2800" dirty="0" smtClean="0"/>
              <a:t>oversubscribed by </a:t>
            </a:r>
            <a:r>
              <a:rPr lang="en-US" sz="2800" dirty="0"/>
              <a:t>the astronomers who request times to use them. </a:t>
            </a:r>
            <a:endParaRPr lang="en-US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high demand for </a:t>
            </a:r>
            <a:r>
              <a:rPr lang="en-US" sz="2800" dirty="0" smtClean="0"/>
              <a:t>observation times </a:t>
            </a:r>
            <a:r>
              <a:rPr lang="en-US" sz="2800" dirty="0"/>
              <a:t>is especially true, for instance, for </a:t>
            </a:r>
            <a:r>
              <a:rPr lang="en-US" sz="2800" dirty="0" smtClean="0"/>
              <a:t>a space </a:t>
            </a:r>
            <a:r>
              <a:rPr lang="en-US" sz="2800" dirty="0"/>
              <a:t>t</a:t>
            </a:r>
            <a:r>
              <a:rPr lang="en-US" sz="2800" dirty="0" smtClean="0"/>
              <a:t>elescope</a:t>
            </a:r>
            <a:r>
              <a:rPr lang="en-US" sz="2800" dirty="0"/>
              <a:t>, </a:t>
            </a:r>
            <a:r>
              <a:rPr lang="en-US" sz="2800" dirty="0" smtClean="0"/>
              <a:t>which could receive </a:t>
            </a:r>
            <a:r>
              <a:rPr lang="en-US" sz="2800" dirty="0"/>
              <a:t>thousands of observation requests per month.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Telescope Scheduling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001000" cy="4876800"/>
          </a:xfrm>
        </p:spPr>
        <p:txBody>
          <a:bodyPr/>
          <a:lstStyle/>
          <a:p>
            <a:r>
              <a:rPr lang="en-US" sz="2400" dirty="0"/>
              <a:t>The input to </a:t>
            </a:r>
            <a:r>
              <a:rPr lang="en-US" sz="2400" dirty="0" smtClean="0"/>
              <a:t>the telescope </a:t>
            </a:r>
            <a:r>
              <a:rPr lang="en-US" sz="2400" dirty="0"/>
              <a:t>scheduling problem is a list, </a:t>
            </a:r>
            <a:r>
              <a:rPr lang="en-US" sz="2400" b="1" dirty="0"/>
              <a:t>L</a:t>
            </a:r>
            <a:r>
              <a:rPr lang="en-US" sz="2400" dirty="0"/>
              <a:t>, of observation requests</a:t>
            </a:r>
            <a:r>
              <a:rPr lang="en-US" sz="2400" dirty="0" smtClean="0"/>
              <a:t>, where </a:t>
            </a:r>
            <a:r>
              <a:rPr lang="en-US" sz="2400" dirty="0"/>
              <a:t>each request, </a:t>
            </a:r>
            <a:r>
              <a:rPr lang="en-US" sz="2400" b="1" dirty="0" err="1"/>
              <a:t>i</a:t>
            </a:r>
            <a:r>
              <a:rPr lang="en-US" sz="2400" dirty="0"/>
              <a:t>, consists of the following elements: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requested start time</a:t>
            </a:r>
            <a:r>
              <a:rPr lang="en-US" sz="2000" dirty="0"/>
              <a:t>, </a:t>
            </a:r>
            <a:r>
              <a:rPr lang="en-US" sz="2000" b="1" dirty="0" err="1"/>
              <a:t>s</a:t>
            </a:r>
            <a:r>
              <a:rPr lang="en-US" sz="2000" b="1" baseline="-25000" dirty="0" err="1"/>
              <a:t>i</a:t>
            </a:r>
            <a:r>
              <a:rPr lang="en-US" sz="2000" dirty="0"/>
              <a:t>, which is the moment when a requested </a:t>
            </a:r>
            <a:r>
              <a:rPr lang="en-US" sz="2000" dirty="0" smtClean="0"/>
              <a:t>observation should </a:t>
            </a:r>
            <a:r>
              <a:rPr lang="en-US" sz="2000" dirty="0"/>
              <a:t>begin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finish time</a:t>
            </a:r>
            <a:r>
              <a:rPr lang="en-US" sz="2000" dirty="0"/>
              <a:t>, </a:t>
            </a:r>
            <a:r>
              <a:rPr lang="en-US" sz="2000" b="1" dirty="0"/>
              <a:t>f</a:t>
            </a:r>
            <a:r>
              <a:rPr lang="en-US" sz="2000" b="1" baseline="-25000" dirty="0"/>
              <a:t>i</a:t>
            </a:r>
            <a:r>
              <a:rPr lang="en-US" sz="2000" dirty="0"/>
              <a:t>, which is the moment when the observation should </a:t>
            </a:r>
            <a:r>
              <a:rPr lang="en-US" sz="2000" dirty="0" smtClean="0"/>
              <a:t>finish (</a:t>
            </a:r>
            <a:r>
              <a:rPr lang="en-US" sz="2000" dirty="0"/>
              <a:t>assuming it begins at its start time)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positive numerical </a:t>
            </a:r>
            <a:r>
              <a:rPr lang="en-US" sz="2000" b="1" dirty="0">
                <a:solidFill>
                  <a:srgbClr val="FF0000"/>
                </a:solidFill>
              </a:rPr>
              <a:t>benefit</a:t>
            </a:r>
            <a:r>
              <a:rPr lang="en-US" sz="2000" dirty="0"/>
              <a:t>, </a:t>
            </a:r>
            <a:r>
              <a:rPr lang="en-US" sz="2000" b="1" dirty="0"/>
              <a:t>b</a:t>
            </a:r>
            <a:r>
              <a:rPr lang="en-US" sz="2000" b="1" baseline="-25000" dirty="0"/>
              <a:t>i</a:t>
            </a:r>
            <a:r>
              <a:rPr lang="en-US" sz="2000" dirty="0"/>
              <a:t>, which is an indicator of the scientific gain </a:t>
            </a:r>
            <a:r>
              <a:rPr lang="en-US" sz="2000" dirty="0" smtClean="0"/>
              <a:t>to be </a:t>
            </a:r>
            <a:r>
              <a:rPr lang="en-US" sz="2000" dirty="0"/>
              <a:t>had by performing this observation.</a:t>
            </a:r>
          </a:p>
          <a:p>
            <a:r>
              <a:rPr lang="en-US" sz="2400" dirty="0"/>
              <a:t>The start and finish times for an observation request are specified by the </a:t>
            </a:r>
            <a:r>
              <a:rPr lang="en-US" sz="2400" dirty="0" smtClean="0"/>
              <a:t>astronomer requesting </a:t>
            </a:r>
            <a:r>
              <a:rPr lang="en-US" sz="2400" dirty="0"/>
              <a:t>the observation; the benefit of a request is determined by an </a:t>
            </a:r>
            <a:r>
              <a:rPr lang="en-US" sz="2400" dirty="0" smtClean="0"/>
              <a:t>administrator or </a:t>
            </a:r>
            <a:r>
              <a:rPr lang="en-US" sz="2400" dirty="0"/>
              <a:t>a review </a:t>
            </a:r>
            <a:r>
              <a:rPr lang="en-US" sz="2400" dirty="0" smtClean="0"/>
              <a:t>committee.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Telescope Scheduling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001000" cy="4876800"/>
          </a:xfrm>
        </p:spPr>
        <p:txBody>
          <a:bodyPr/>
          <a:lstStyle/>
          <a:p>
            <a:r>
              <a:rPr lang="en-US" sz="2400" dirty="0"/>
              <a:t>To get the benefit, </a:t>
            </a:r>
            <a:r>
              <a:rPr lang="en-US" sz="2400" b="1" dirty="0"/>
              <a:t>b</a:t>
            </a:r>
            <a:r>
              <a:rPr lang="en-US" sz="2400" b="1" baseline="-25000" dirty="0"/>
              <a:t>i</a:t>
            </a:r>
            <a:r>
              <a:rPr lang="en-US" sz="2400" dirty="0"/>
              <a:t>, for an </a:t>
            </a:r>
            <a:r>
              <a:rPr lang="en-US" sz="2400" dirty="0" smtClean="0"/>
              <a:t>observation request</a:t>
            </a:r>
            <a:r>
              <a:rPr lang="en-US" sz="2400" dirty="0"/>
              <a:t>, </a:t>
            </a:r>
            <a:r>
              <a:rPr lang="en-US" sz="2400" b="1" dirty="0" err="1"/>
              <a:t>i</a:t>
            </a:r>
            <a:r>
              <a:rPr lang="en-US" sz="2400" dirty="0"/>
              <a:t>, that observation must be performed by the telescope for the entire </a:t>
            </a:r>
            <a:r>
              <a:rPr lang="en-US" sz="2400" dirty="0" smtClean="0"/>
              <a:t>time period </a:t>
            </a:r>
            <a:r>
              <a:rPr lang="en-US" sz="2400" dirty="0"/>
              <a:t>from the start time, 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i</a:t>
            </a:r>
            <a:r>
              <a:rPr lang="en-US" sz="2400" dirty="0"/>
              <a:t>, to the finish time, </a:t>
            </a:r>
            <a:r>
              <a:rPr lang="en-US" sz="2400" b="1" dirty="0"/>
              <a:t>f</a:t>
            </a:r>
            <a:r>
              <a:rPr lang="en-US" sz="2400" b="1" baseline="-25000" dirty="0"/>
              <a:t>i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Thus</a:t>
            </a:r>
            <a:r>
              <a:rPr lang="en-US" sz="2400" dirty="0"/>
              <a:t>, two requests, </a:t>
            </a:r>
            <a:r>
              <a:rPr lang="en-US" sz="2400" b="1" dirty="0" err="1"/>
              <a:t>i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j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FF0000"/>
                </a:solidFill>
              </a:rPr>
              <a:t>conflict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if the time interval </a:t>
            </a:r>
            <a:r>
              <a:rPr lang="en-US" sz="2400" b="1" dirty="0"/>
              <a:t>[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i</a:t>
            </a:r>
            <a:r>
              <a:rPr lang="en-US" sz="2400" b="1" dirty="0"/>
              <a:t>, f</a:t>
            </a:r>
            <a:r>
              <a:rPr lang="en-US" sz="2400" b="1" baseline="-25000" dirty="0"/>
              <a:t>i</a:t>
            </a:r>
            <a:r>
              <a:rPr lang="en-US" sz="2400" b="1" dirty="0"/>
              <a:t>]</a:t>
            </a:r>
            <a:r>
              <a:rPr lang="en-US" sz="2400" dirty="0"/>
              <a:t>, intersects the time interval, </a:t>
            </a:r>
            <a:r>
              <a:rPr lang="en-US" sz="2400" b="1" dirty="0"/>
              <a:t>[</a:t>
            </a:r>
            <a:r>
              <a:rPr lang="en-US" sz="2400" b="1" dirty="0" err="1" smtClean="0"/>
              <a:t>s</a:t>
            </a:r>
            <a:r>
              <a:rPr lang="en-US" sz="2400" b="1" baseline="-25000" dirty="0" err="1" smtClean="0"/>
              <a:t>j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f</a:t>
            </a:r>
            <a:r>
              <a:rPr lang="en-US" sz="2400" b="1" baseline="-25000" dirty="0" err="1" smtClean="0"/>
              <a:t>j</a:t>
            </a:r>
            <a:r>
              <a:rPr lang="en-US" sz="2400" b="1" dirty="0" smtClean="0"/>
              <a:t>]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Given the list</a:t>
            </a:r>
            <a:r>
              <a:rPr lang="en-US" sz="2400" dirty="0"/>
              <a:t>, </a:t>
            </a:r>
            <a:r>
              <a:rPr lang="en-US" sz="2400" b="1" dirty="0"/>
              <a:t>L</a:t>
            </a:r>
            <a:r>
              <a:rPr lang="en-US" sz="2400" dirty="0"/>
              <a:t>, of observation requests, the optimization problem is to schedule </a:t>
            </a:r>
            <a:r>
              <a:rPr lang="en-US" sz="2400" dirty="0" smtClean="0"/>
              <a:t>observation requests </a:t>
            </a:r>
            <a:r>
              <a:rPr lang="en-US" sz="2400" dirty="0"/>
              <a:t>in a </a:t>
            </a:r>
            <a:r>
              <a:rPr lang="en-US" sz="2400" dirty="0" err="1"/>
              <a:t>nonconflicting</a:t>
            </a:r>
            <a:r>
              <a:rPr lang="en-US" sz="2400" dirty="0"/>
              <a:t> way so as to maximize the total benefit of </a:t>
            </a:r>
            <a:r>
              <a:rPr lang="en-US" sz="2400" dirty="0" smtClean="0"/>
              <a:t>the observations </a:t>
            </a:r>
            <a:r>
              <a:rPr lang="en-US" sz="2400" dirty="0"/>
              <a:t>that are included in the schedule.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2377"/>
          <a:stretch/>
        </p:blipFill>
        <p:spPr>
          <a:xfrm>
            <a:off x="1600200" y="1539699"/>
            <a:ext cx="5970085" cy="3641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96000" y="1583267"/>
            <a:ext cx="762000" cy="29718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077361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The </a:t>
            </a:r>
            <a:r>
              <a:rPr lang="en-US" sz="2000" dirty="0"/>
              <a:t>left and right boundary of </a:t>
            </a:r>
            <a:r>
              <a:rPr lang="en-US" sz="2000" dirty="0" smtClean="0"/>
              <a:t>each rectangle </a:t>
            </a:r>
            <a:r>
              <a:rPr lang="en-US" sz="2000" dirty="0"/>
              <a:t>represent the start and finish times for an observation request. The </a:t>
            </a:r>
            <a:r>
              <a:rPr lang="en-US" sz="2000" dirty="0" smtClean="0"/>
              <a:t>height of </a:t>
            </a:r>
            <a:r>
              <a:rPr lang="en-US" sz="2000" dirty="0"/>
              <a:t>each rectangle represents its benefit. We list each request’s </a:t>
            </a:r>
            <a:r>
              <a:rPr lang="en-US" sz="2000" dirty="0" smtClean="0"/>
              <a:t>benefit (Priority) on </a:t>
            </a:r>
            <a:r>
              <a:rPr lang="en-US" sz="2000" dirty="0"/>
              <a:t>the </a:t>
            </a:r>
            <a:r>
              <a:rPr lang="en-US" sz="2000" dirty="0" smtClean="0"/>
              <a:t>left. The optimal solution has total benefit 17=5+5+2+5.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36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1: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724400"/>
          </a:xfrm>
        </p:spPr>
        <p:txBody>
          <a:bodyPr/>
          <a:lstStyle/>
          <a:p>
            <a:r>
              <a:rPr lang="en-US" sz="2800" dirty="0"/>
              <a:t>There is an obvious exponential-time algorithm for solving this problem, </a:t>
            </a:r>
            <a:r>
              <a:rPr lang="en-US" sz="2800" dirty="0" smtClean="0"/>
              <a:t>of course</a:t>
            </a:r>
            <a:r>
              <a:rPr lang="en-US" sz="2800" dirty="0"/>
              <a:t>, which is to consider all possible subsets of L and choose the one that </a:t>
            </a:r>
            <a:r>
              <a:rPr lang="en-US" sz="2800" dirty="0" smtClean="0"/>
              <a:t>has the </a:t>
            </a:r>
            <a:r>
              <a:rPr lang="en-US" sz="2800" dirty="0"/>
              <a:t>highest total benefit without causing any scheduling conflicts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Implementing this brute-force algorithm would take O(n2</a:t>
            </a:r>
            <a:r>
              <a:rPr lang="en-US" sz="2800" baseline="30000" dirty="0" smtClean="0"/>
              <a:t>n</a:t>
            </a:r>
            <a:r>
              <a:rPr lang="en-US" sz="2800" dirty="0" smtClean="0"/>
              <a:t>) time, where n is the number of observation requests.</a:t>
            </a:r>
          </a:p>
          <a:p>
            <a:r>
              <a:rPr lang="en-US" sz="2800" dirty="0" smtClean="0"/>
              <a:t>We </a:t>
            </a:r>
            <a:r>
              <a:rPr lang="en-US" sz="2800" dirty="0"/>
              <a:t>can do </a:t>
            </a:r>
            <a:r>
              <a:rPr lang="en-US" sz="2800" dirty="0" smtClean="0"/>
              <a:t>much better </a:t>
            </a:r>
            <a:r>
              <a:rPr lang="en-US" sz="2800" dirty="0"/>
              <a:t>than this, however, by using the dynamic programming technique.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DNA sequences can be viewed as strings of </a:t>
            </a:r>
            <a:r>
              <a:rPr lang="en-US" sz="2800" b="1" dirty="0"/>
              <a:t>A</a:t>
            </a:r>
            <a:r>
              <a:rPr lang="en-US" sz="2800" dirty="0"/>
              <a:t>, </a:t>
            </a:r>
            <a:r>
              <a:rPr lang="en-US" sz="2800" b="1" dirty="0"/>
              <a:t>C</a:t>
            </a:r>
            <a:r>
              <a:rPr lang="en-US" sz="2800" dirty="0"/>
              <a:t>, </a:t>
            </a:r>
            <a:r>
              <a:rPr lang="en-US" sz="2800" b="1" dirty="0"/>
              <a:t>G</a:t>
            </a:r>
            <a:r>
              <a:rPr lang="en-US" sz="2800" dirty="0"/>
              <a:t>, and </a:t>
            </a:r>
            <a:r>
              <a:rPr lang="en-US" sz="2800" b="1" dirty="0"/>
              <a:t>T </a:t>
            </a:r>
            <a:r>
              <a:rPr lang="en-US" sz="2800" dirty="0"/>
              <a:t>characters, </a:t>
            </a:r>
            <a:r>
              <a:rPr lang="en-US" sz="2800" dirty="0" smtClean="0"/>
              <a:t>which represent nucleotides.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inding </a:t>
            </a:r>
            <a:r>
              <a:rPr lang="en-US" sz="2800" dirty="0"/>
              <a:t>the similarities between two DNA sequences </a:t>
            </a:r>
            <a:r>
              <a:rPr lang="en-US" sz="2800" dirty="0" smtClean="0"/>
              <a:t>is an </a:t>
            </a:r>
            <a:r>
              <a:rPr lang="en-US" sz="2800" dirty="0"/>
              <a:t>important computation performed in bioinformatics. </a:t>
            </a:r>
            <a:endParaRPr lang="en-US" sz="2800" dirty="0" smtClean="0"/>
          </a:p>
          <a:p>
            <a:pPr lvl="1"/>
            <a:r>
              <a:rPr lang="en-US" sz="2400" dirty="0" smtClean="0"/>
              <a:t>For </a:t>
            </a:r>
            <a:r>
              <a:rPr lang="en-US" sz="2400" dirty="0"/>
              <a:t>instance, when </a:t>
            </a:r>
            <a:r>
              <a:rPr lang="en-US" sz="2400" dirty="0" smtClean="0"/>
              <a:t>comparing the </a:t>
            </a:r>
            <a:r>
              <a:rPr lang="en-US" sz="2400" dirty="0"/>
              <a:t>DNA of different organisms, such alignments can highlight the </a:t>
            </a:r>
            <a:r>
              <a:rPr lang="en-US" sz="2400" dirty="0" smtClean="0"/>
              <a:t>locations where </a:t>
            </a:r>
            <a:r>
              <a:rPr lang="en-US" sz="2400" dirty="0"/>
              <a:t>those organisms have identical DNA patterns.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2: 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800600"/>
          </a:xfrm>
        </p:spPr>
        <p:txBody>
          <a:bodyPr/>
          <a:lstStyle/>
          <a:p>
            <a:r>
              <a:rPr lang="en-US" sz="2400" dirty="0" smtClean="0"/>
              <a:t>A natural </a:t>
            </a:r>
            <a:r>
              <a:rPr lang="en-US" sz="2400" b="1" dirty="0" smtClean="0">
                <a:solidFill>
                  <a:srgbClr val="FF0000"/>
                </a:solidFill>
              </a:rPr>
              <a:t>greedy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strategy would be to consider the observation requests ordered </a:t>
            </a:r>
            <a:r>
              <a:rPr lang="en-US" sz="2400" dirty="0" smtClean="0"/>
              <a:t>by </a:t>
            </a:r>
            <a:r>
              <a:rPr lang="en-US" sz="2400" dirty="0" err="1" smtClean="0"/>
              <a:t>nonincreasing</a:t>
            </a:r>
            <a:r>
              <a:rPr lang="en-US" sz="2400" dirty="0" smtClean="0"/>
              <a:t> </a:t>
            </a:r>
            <a:r>
              <a:rPr lang="en-US" sz="2400" dirty="0"/>
              <a:t>benefits, and include each request that doesn’t conflict with any </a:t>
            </a:r>
            <a:r>
              <a:rPr lang="en-US" sz="2400" dirty="0" smtClean="0"/>
              <a:t>chosen before </a:t>
            </a:r>
            <a:r>
              <a:rPr lang="en-US" sz="2400" dirty="0"/>
              <a:t>it. </a:t>
            </a:r>
            <a:endParaRPr lang="en-US" sz="24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strategy doesn’t lead to an optimal solution, </a:t>
            </a:r>
            <a:r>
              <a:rPr lang="en-US" sz="2000" dirty="0" smtClean="0"/>
              <a:t>however.</a:t>
            </a:r>
            <a:endParaRPr lang="en-US" sz="2000" dirty="0"/>
          </a:p>
          <a:p>
            <a:r>
              <a:rPr lang="en-US" sz="2400" dirty="0" smtClean="0"/>
              <a:t>For </a:t>
            </a:r>
            <a:r>
              <a:rPr lang="en-US" sz="2400" dirty="0"/>
              <a:t>instance, suppose we had a list </a:t>
            </a:r>
            <a:r>
              <a:rPr lang="en-US" sz="2400" dirty="0" smtClean="0"/>
              <a:t>containing just </a:t>
            </a:r>
            <a:r>
              <a:rPr lang="en-US" sz="2400" dirty="0"/>
              <a:t>3 requests—one with benefit 100 that conflicts with two </a:t>
            </a:r>
            <a:r>
              <a:rPr lang="en-US" sz="2400" dirty="0" err="1" smtClean="0"/>
              <a:t>nonconflicting</a:t>
            </a:r>
            <a:r>
              <a:rPr lang="en-US" sz="2400" dirty="0" smtClean="0"/>
              <a:t> </a:t>
            </a:r>
            <a:r>
              <a:rPr lang="en-US" sz="2400" dirty="0"/>
              <a:t>requests with benefit 75 each. </a:t>
            </a:r>
            <a:endParaRPr lang="en-US" sz="24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greedy </a:t>
            </a:r>
            <a:r>
              <a:rPr lang="en-US" sz="2000" dirty="0" smtClean="0"/>
              <a:t>method would </a:t>
            </a:r>
            <a:r>
              <a:rPr lang="en-US" sz="2000" dirty="0"/>
              <a:t>choose the </a:t>
            </a:r>
            <a:r>
              <a:rPr lang="en-US" sz="2000" dirty="0" smtClean="0"/>
              <a:t>observation with </a:t>
            </a:r>
            <a:r>
              <a:rPr lang="en-US" sz="2000" dirty="0"/>
              <a:t>benefit 100, </a:t>
            </a:r>
            <a:r>
              <a:rPr lang="en-US" sz="2000" dirty="0" smtClean="0"/>
              <a:t>whereas </a:t>
            </a:r>
            <a:r>
              <a:rPr lang="en-US" sz="2000" dirty="0"/>
              <a:t>we </a:t>
            </a:r>
            <a:r>
              <a:rPr lang="en-US" sz="2000" dirty="0" smtClean="0"/>
              <a:t>can achieve </a:t>
            </a:r>
            <a:r>
              <a:rPr lang="en-US" sz="2000" dirty="0"/>
              <a:t>a total benefit of </a:t>
            </a:r>
            <a:r>
              <a:rPr lang="en-US" sz="2000" dirty="0" smtClean="0"/>
              <a:t>150 by </a:t>
            </a:r>
            <a:r>
              <a:rPr lang="en-US" sz="2000" dirty="0"/>
              <a:t>taking the two requests with benefit 75 each. </a:t>
            </a:r>
            <a:endParaRPr lang="en-US" sz="2000" dirty="0" smtClean="0"/>
          </a:p>
          <a:p>
            <a:pPr lvl="1"/>
            <a:r>
              <a:rPr lang="en-US" sz="2000" dirty="0" smtClean="0"/>
              <a:t>So </a:t>
            </a:r>
            <a:r>
              <a:rPr lang="en-US" sz="2000" dirty="0"/>
              <a:t>a greedy strategy based </a:t>
            </a:r>
            <a:r>
              <a:rPr lang="en-US" sz="2000" dirty="0" smtClean="0"/>
              <a:t>on repeatedly </a:t>
            </a:r>
            <a:r>
              <a:rPr lang="en-US" sz="2000" dirty="0"/>
              <a:t>choosing a </a:t>
            </a:r>
            <a:r>
              <a:rPr lang="en-US" sz="2000" dirty="0" err="1"/>
              <a:t>nonconflicting</a:t>
            </a:r>
            <a:r>
              <a:rPr lang="en-US" sz="2000" dirty="0"/>
              <a:t> request with maximum benefit won’t work.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Telescope Scheduling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21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08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22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Defining Simple </a:t>
            </a:r>
            <a:r>
              <a:rPr lang="en-US" dirty="0" err="1" smtClean="0">
                <a:latin typeface="Tahoma" charset="0"/>
              </a:rPr>
              <a:t>Subproblems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724400"/>
          </a:xfrm>
        </p:spPr>
        <p:txBody>
          <a:bodyPr/>
          <a:lstStyle/>
          <a:p>
            <a:r>
              <a:rPr lang="en-US" sz="2800" dirty="0" smtClean="0"/>
              <a:t>A </a:t>
            </a:r>
            <a:r>
              <a:rPr lang="en-US" sz="2800" dirty="0"/>
              <a:t>natural </a:t>
            </a:r>
            <a:r>
              <a:rPr lang="en-US" sz="2800" dirty="0" smtClean="0"/>
              <a:t>way to define </a:t>
            </a:r>
            <a:r>
              <a:rPr lang="en-US" sz="2800" dirty="0" err="1" smtClean="0"/>
              <a:t>subproblems</a:t>
            </a:r>
            <a:r>
              <a:rPr lang="en-US" sz="2800" dirty="0" smtClean="0"/>
              <a:t> is </a:t>
            </a:r>
            <a:r>
              <a:rPr lang="en-US" sz="2800" dirty="0"/>
              <a:t>to consider the observation requests according to some ordering, </a:t>
            </a:r>
            <a:r>
              <a:rPr lang="en-US" sz="2800" dirty="0" smtClean="0"/>
              <a:t>such as </a:t>
            </a:r>
            <a:r>
              <a:rPr lang="en-US" sz="2800" dirty="0"/>
              <a:t>ordered by start times, finish times, or benefits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We already saw that ordering by benefits is a false start.</a:t>
            </a:r>
          </a:p>
          <a:p>
            <a:pPr lvl="1"/>
            <a:r>
              <a:rPr lang="en-US" sz="2400" dirty="0" smtClean="0"/>
              <a:t>Start </a:t>
            </a:r>
            <a:r>
              <a:rPr lang="en-US" sz="2400" dirty="0"/>
              <a:t>times and finish times </a:t>
            </a:r>
            <a:r>
              <a:rPr lang="en-US" sz="2400" dirty="0" smtClean="0"/>
              <a:t>are essentially </a:t>
            </a:r>
            <a:r>
              <a:rPr lang="en-US" sz="2400" dirty="0"/>
              <a:t>symmetric, so </a:t>
            </a:r>
            <a:r>
              <a:rPr lang="en-US" sz="2400" dirty="0" smtClean="0"/>
              <a:t>let us order observations by finish times.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410200"/>
            <a:ext cx="7543800" cy="729449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1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23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Predecessors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8001000" cy="4724400"/>
          </a:xfrm>
        </p:spPr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any request </a:t>
            </a:r>
            <a:r>
              <a:rPr lang="en-US" sz="2000" b="1" dirty="0" err="1"/>
              <a:t>i</a:t>
            </a:r>
            <a:r>
              <a:rPr lang="en-US" sz="2000" dirty="0"/>
              <a:t>, the set of other requests that conflict with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 </a:t>
            </a:r>
            <a:r>
              <a:rPr lang="en-US" sz="2000" dirty="0" smtClean="0"/>
              <a:t>form </a:t>
            </a:r>
            <a:r>
              <a:rPr lang="en-US" sz="2000" dirty="0"/>
              <a:t>a contiguous interval of requests in </a:t>
            </a:r>
            <a:r>
              <a:rPr lang="en-US" sz="2000" b="1" dirty="0" smtClean="0"/>
              <a:t>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Define the </a:t>
            </a:r>
            <a:r>
              <a:rPr lang="en-US" sz="2000" b="1" dirty="0">
                <a:solidFill>
                  <a:srgbClr val="FF0000"/>
                </a:solidFill>
              </a:rPr>
              <a:t>predecessor</a:t>
            </a:r>
            <a:r>
              <a:rPr lang="en-US" sz="2000" dirty="0"/>
              <a:t>, </a:t>
            </a:r>
            <a:r>
              <a:rPr lang="en-US" sz="2000" dirty="0" err="1"/>
              <a:t>pred</a:t>
            </a:r>
            <a:r>
              <a:rPr lang="en-US" sz="2000" dirty="0"/>
              <a:t>(</a:t>
            </a:r>
            <a:r>
              <a:rPr lang="en-US" sz="2000" b="1" dirty="0" err="1"/>
              <a:t>i</a:t>
            </a:r>
            <a:r>
              <a:rPr lang="en-US" sz="2000" dirty="0"/>
              <a:t>), </a:t>
            </a:r>
            <a:r>
              <a:rPr lang="en-US" sz="2000" dirty="0" smtClean="0"/>
              <a:t>for each </a:t>
            </a:r>
            <a:r>
              <a:rPr lang="en-US" sz="2000" dirty="0"/>
              <a:t>request, </a:t>
            </a:r>
            <a:r>
              <a:rPr lang="en-US" sz="2000" b="1" dirty="0" err="1"/>
              <a:t>i</a:t>
            </a:r>
            <a:r>
              <a:rPr lang="en-US" sz="2000" dirty="0"/>
              <a:t>, then, to be the largest index, </a:t>
            </a:r>
            <a:r>
              <a:rPr lang="en-US" sz="2000" b="1" dirty="0"/>
              <a:t>j &lt; </a:t>
            </a:r>
            <a:r>
              <a:rPr lang="en-US" sz="2000" b="1" dirty="0" err="1"/>
              <a:t>i</a:t>
            </a:r>
            <a:r>
              <a:rPr lang="en-US" sz="2000" dirty="0"/>
              <a:t>, such that requests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 </a:t>
            </a:r>
            <a:r>
              <a:rPr lang="en-US" sz="2000" dirty="0" smtClean="0"/>
              <a:t>don’t conflict</a:t>
            </a:r>
            <a:r>
              <a:rPr lang="en-US" sz="2000" dirty="0"/>
              <a:t>. If there is no such index, then define the predecessor of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dirty="0"/>
              <a:t>to be 0.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52799"/>
            <a:ext cx="4114800" cy="304951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90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24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Optimality</a:t>
            </a:r>
            <a:endParaRPr lang="en-US" dirty="0">
              <a:latin typeface="Tahoma" charset="0"/>
            </a:endParaRP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Tahoma" charset="0"/>
              </a:rPr>
              <a:t>A schedule that achieves the optimal value, </a:t>
            </a:r>
            <a:r>
              <a:rPr lang="en-US" sz="2800" b="1" dirty="0" smtClean="0">
                <a:latin typeface="Tahoma" charset="0"/>
              </a:rPr>
              <a:t>B</a:t>
            </a:r>
            <a:r>
              <a:rPr lang="en-US" sz="2800" b="1" baseline="-25000" dirty="0" smtClean="0">
                <a:latin typeface="Tahoma" charset="0"/>
              </a:rPr>
              <a:t>i</a:t>
            </a:r>
            <a:r>
              <a:rPr lang="en-US" sz="2800" dirty="0" smtClean="0">
                <a:latin typeface="Tahoma" charset="0"/>
              </a:rPr>
              <a:t>, either includes observation </a:t>
            </a:r>
            <a:r>
              <a:rPr lang="en-US" sz="2800" b="1" dirty="0" err="1" smtClean="0">
                <a:latin typeface="Tahoma" charset="0"/>
              </a:rPr>
              <a:t>i</a:t>
            </a:r>
            <a:r>
              <a:rPr lang="en-US" sz="2800" dirty="0" smtClean="0">
                <a:latin typeface="Tahoma" charset="0"/>
              </a:rPr>
              <a:t> or not.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8153400" cy="3192090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7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25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Overlap</a:t>
            </a:r>
            <a:endParaRPr lang="en-US" dirty="0">
              <a:latin typeface="Tahoma" charset="0"/>
            </a:endParaRP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495800"/>
          </a:xfrm>
        </p:spPr>
        <p:txBody>
          <a:bodyPr/>
          <a:lstStyle/>
          <a:p>
            <a:r>
              <a:rPr lang="en-US" sz="2400" dirty="0" smtClean="0"/>
              <a:t>The above definition has </a:t>
            </a:r>
            <a:r>
              <a:rPr lang="en-US" sz="2400" dirty="0" err="1" smtClean="0"/>
              <a:t>subproblem</a:t>
            </a:r>
            <a:r>
              <a:rPr lang="en-US" sz="2400" dirty="0" smtClean="0"/>
              <a:t> </a:t>
            </a:r>
            <a:r>
              <a:rPr lang="en-US" sz="2400" dirty="0"/>
              <a:t>overlap. </a:t>
            </a:r>
            <a:endParaRPr lang="en-US" sz="2400" dirty="0" smtClean="0"/>
          </a:p>
          <a:p>
            <a:r>
              <a:rPr lang="en-US" sz="2400" dirty="0" smtClean="0"/>
              <a:t>Thus</a:t>
            </a:r>
            <a:r>
              <a:rPr lang="en-US" sz="2400" dirty="0"/>
              <a:t>, it is most </a:t>
            </a:r>
            <a:r>
              <a:rPr lang="en-US" sz="2400" dirty="0" smtClean="0"/>
              <a:t>efficient for </a:t>
            </a:r>
            <a:r>
              <a:rPr lang="en-US" sz="2400" dirty="0"/>
              <a:t>us to use </a:t>
            </a:r>
            <a:r>
              <a:rPr lang="en-US" sz="2400" dirty="0" err="1"/>
              <a:t>memoization</a:t>
            </a:r>
            <a:r>
              <a:rPr lang="en-US" sz="2400" dirty="0"/>
              <a:t> when computing </a:t>
            </a:r>
            <a:r>
              <a:rPr lang="en-US" sz="2400" b="1" dirty="0"/>
              <a:t>B</a:t>
            </a:r>
            <a:r>
              <a:rPr lang="en-US" sz="2400" b="1" baseline="-25000" dirty="0"/>
              <a:t>i</a:t>
            </a:r>
            <a:r>
              <a:rPr lang="en-US" sz="2400" dirty="0"/>
              <a:t> values, by storing them in an array</a:t>
            </a:r>
            <a:r>
              <a:rPr lang="en-US" sz="2400" dirty="0" smtClean="0"/>
              <a:t>, </a:t>
            </a:r>
            <a:r>
              <a:rPr lang="en-US" sz="2400" b="1" dirty="0" smtClean="0"/>
              <a:t>B</a:t>
            </a:r>
            <a:r>
              <a:rPr lang="en-US" sz="2400" dirty="0"/>
              <a:t>, which is indexed from 0 to </a:t>
            </a:r>
            <a:r>
              <a:rPr lang="en-US" sz="2400" b="1" dirty="0"/>
              <a:t>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Given </a:t>
            </a:r>
            <a:r>
              <a:rPr lang="en-US" sz="2400" dirty="0"/>
              <a:t>the ordering of requests by finish </a:t>
            </a:r>
            <a:r>
              <a:rPr lang="en-US" sz="2400" dirty="0" smtClean="0"/>
              <a:t>times and </a:t>
            </a:r>
            <a:r>
              <a:rPr lang="en-US" sz="2400" dirty="0"/>
              <a:t>an array, </a:t>
            </a:r>
            <a:r>
              <a:rPr lang="en-US" sz="2400" b="1" dirty="0"/>
              <a:t>P</a:t>
            </a:r>
            <a:r>
              <a:rPr lang="en-US" sz="2400" dirty="0"/>
              <a:t>, so that </a:t>
            </a:r>
            <a:r>
              <a:rPr lang="en-US" sz="2400" b="1" dirty="0"/>
              <a:t>P</a:t>
            </a:r>
            <a:r>
              <a:rPr lang="en-US" sz="2400" dirty="0"/>
              <a:t>[</a:t>
            </a:r>
            <a:r>
              <a:rPr lang="en-US" sz="2400" b="1" dirty="0" err="1"/>
              <a:t>i</a:t>
            </a:r>
            <a:r>
              <a:rPr lang="en-US" sz="2400" dirty="0"/>
              <a:t>] = </a:t>
            </a:r>
            <a:r>
              <a:rPr lang="en-US" sz="2400" dirty="0" err="1"/>
              <a:t>pred</a:t>
            </a:r>
            <a:r>
              <a:rPr lang="en-US" sz="2400" dirty="0"/>
              <a:t>(</a:t>
            </a:r>
            <a:r>
              <a:rPr lang="en-US" sz="2400" b="1" dirty="0" err="1"/>
              <a:t>i</a:t>
            </a:r>
            <a:r>
              <a:rPr lang="en-US" sz="2400" dirty="0"/>
              <a:t>), then we can fill in the array, </a:t>
            </a:r>
            <a:r>
              <a:rPr lang="en-US" sz="2400" b="1" dirty="0"/>
              <a:t>B</a:t>
            </a:r>
            <a:r>
              <a:rPr lang="en-US" sz="2400" dirty="0"/>
              <a:t>, using </a:t>
            </a:r>
            <a:r>
              <a:rPr lang="en-US" sz="2400" dirty="0" smtClean="0"/>
              <a:t>the following </a:t>
            </a:r>
            <a:r>
              <a:rPr lang="en-US" sz="2400" dirty="0"/>
              <a:t>simple algorithm:</a:t>
            </a:r>
            <a:endParaRPr lang="en-US" sz="2400" dirty="0">
              <a:latin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9600"/>
            <a:ext cx="8458200" cy="1638392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0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26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Analysis of </a:t>
            </a:r>
            <a:r>
              <a:rPr lang="en-US" dirty="0" smtClean="0">
                <a:latin typeface="Tahoma" charset="0"/>
              </a:rPr>
              <a:t>the Algorithm</a:t>
            </a:r>
            <a:endParaRPr lang="en-US" dirty="0">
              <a:latin typeface="Tahoma" charset="0"/>
            </a:endParaRP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is easy to see that the running time of this algorithm is </a:t>
            </a:r>
            <a:r>
              <a:rPr lang="en-US" b="1" dirty="0"/>
              <a:t>O(n)</a:t>
            </a:r>
            <a:r>
              <a:rPr lang="en-US" dirty="0"/>
              <a:t>, </a:t>
            </a:r>
            <a:r>
              <a:rPr lang="en-US" dirty="0" smtClean="0"/>
              <a:t>assuming the </a:t>
            </a:r>
            <a:r>
              <a:rPr lang="en-US" dirty="0"/>
              <a:t>list </a:t>
            </a:r>
            <a:r>
              <a:rPr lang="en-US" b="1" dirty="0"/>
              <a:t>L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r>
              <a:rPr lang="en-US" dirty="0" smtClean="0"/>
              <a:t>ordered </a:t>
            </a:r>
            <a:r>
              <a:rPr lang="en-US" dirty="0"/>
              <a:t>by finish times and </a:t>
            </a:r>
            <a:r>
              <a:rPr lang="en-US" dirty="0" smtClean="0"/>
              <a:t>we </a:t>
            </a:r>
            <a:r>
              <a:rPr lang="en-US" dirty="0"/>
              <a:t>are </a:t>
            </a:r>
            <a:r>
              <a:rPr lang="en-US" dirty="0" smtClean="0"/>
              <a:t>given the predecessor for </a:t>
            </a:r>
            <a:r>
              <a:rPr lang="en-US" dirty="0"/>
              <a:t>each request </a:t>
            </a:r>
            <a:r>
              <a:rPr lang="en-US" b="1" dirty="0" err="1"/>
              <a:t>i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course, we can easily sort </a:t>
            </a:r>
            <a:r>
              <a:rPr lang="en-US" b="1" dirty="0"/>
              <a:t>L </a:t>
            </a:r>
            <a:r>
              <a:rPr lang="en-US" dirty="0"/>
              <a:t>by finish </a:t>
            </a:r>
            <a:r>
              <a:rPr lang="en-US" dirty="0" smtClean="0"/>
              <a:t>times if </a:t>
            </a:r>
            <a:r>
              <a:rPr lang="en-US" dirty="0"/>
              <a:t>it is not given to us already sorted according to this ordering.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compute </a:t>
            </a:r>
            <a:r>
              <a:rPr lang="en-US" dirty="0" smtClean="0"/>
              <a:t>the predecessor </a:t>
            </a:r>
            <a:r>
              <a:rPr lang="en-US" dirty="0"/>
              <a:t>of each request, note that it is sufficient that we also have the </a:t>
            </a:r>
            <a:r>
              <a:rPr lang="en-US" dirty="0" smtClean="0"/>
              <a:t>requests in </a:t>
            </a:r>
            <a:r>
              <a:rPr lang="en-US" b="1" dirty="0"/>
              <a:t>L </a:t>
            </a:r>
            <a:r>
              <a:rPr lang="en-US" dirty="0"/>
              <a:t>sorted by start times.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particular, given a listing of </a:t>
            </a:r>
            <a:r>
              <a:rPr lang="en-US" b="1" dirty="0"/>
              <a:t>L </a:t>
            </a:r>
            <a:r>
              <a:rPr lang="en-US" dirty="0"/>
              <a:t>ordered by finish </a:t>
            </a:r>
            <a:r>
              <a:rPr lang="en-US" dirty="0" smtClean="0"/>
              <a:t>times and </a:t>
            </a:r>
            <a:r>
              <a:rPr lang="en-US" dirty="0"/>
              <a:t>another listing, </a:t>
            </a:r>
            <a:r>
              <a:rPr lang="en-US" b="1" dirty="0"/>
              <a:t>L′</a:t>
            </a:r>
            <a:r>
              <a:rPr lang="en-US" dirty="0"/>
              <a:t>, ordered by start times, then a merging of these two lists, </a:t>
            </a:r>
            <a:r>
              <a:rPr lang="en-US" dirty="0" smtClean="0"/>
              <a:t>as in </a:t>
            </a:r>
            <a:r>
              <a:rPr lang="en-US" dirty="0"/>
              <a:t>the merge-sort algorithm (Section 8.1), gives us what we want. </a:t>
            </a:r>
            <a:endParaRPr lang="en-US" dirty="0" smtClean="0"/>
          </a:p>
          <a:p>
            <a:pPr lvl="1"/>
            <a:r>
              <a:rPr lang="en-US" dirty="0" smtClean="0"/>
              <a:t>The predecessor of </a:t>
            </a:r>
            <a:r>
              <a:rPr lang="en-US" dirty="0"/>
              <a:t>request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dirty="0"/>
              <a:t>is literally the index of the predecessor in </a:t>
            </a:r>
            <a:r>
              <a:rPr lang="en-US" b="1" dirty="0"/>
              <a:t>L </a:t>
            </a:r>
            <a:r>
              <a:rPr lang="en-US" dirty="0"/>
              <a:t>of the value, </a:t>
            </a:r>
            <a:r>
              <a:rPr lang="en-US" b="1" dirty="0" err="1"/>
              <a:t>s</a:t>
            </a:r>
            <a:r>
              <a:rPr lang="en-US" b="1" baseline="-25000" dirty="0" err="1"/>
              <a:t>i</a:t>
            </a:r>
            <a:r>
              <a:rPr lang="en-US" dirty="0"/>
              <a:t>, in </a:t>
            </a:r>
            <a:r>
              <a:rPr lang="en-US" b="1" dirty="0"/>
              <a:t>L′</a:t>
            </a:r>
            <a:r>
              <a:rPr lang="en-US" dirty="0"/>
              <a:t>.</a:t>
            </a:r>
            <a:endParaRPr lang="en-US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4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27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Game Strategies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423270" y="6096000"/>
            <a:ext cx="4854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Football signed by President Gerald Ford when playing for University of </a:t>
            </a:r>
            <a:r>
              <a:rPr lang="en-US" sz="800" dirty="0" smtClean="0"/>
              <a:t>Michigan. Public domain image.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85160"/>
            <a:ext cx="3543300" cy="2834640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8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Coins in a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001000" cy="4419600"/>
          </a:xfrm>
        </p:spPr>
        <p:txBody>
          <a:bodyPr/>
          <a:lstStyle/>
          <a:p>
            <a:r>
              <a:rPr lang="en-US" sz="2000" dirty="0" smtClean="0"/>
              <a:t>“Coins</a:t>
            </a:r>
            <a:r>
              <a:rPr lang="en-US" sz="2000" dirty="0"/>
              <a:t> </a:t>
            </a:r>
            <a:r>
              <a:rPr lang="en-US" sz="2000" dirty="0" smtClean="0"/>
              <a:t>in</a:t>
            </a:r>
            <a:r>
              <a:rPr lang="en-US" sz="2000" dirty="0"/>
              <a:t> </a:t>
            </a:r>
            <a:r>
              <a:rPr lang="en-US" sz="2000" dirty="0" smtClean="0"/>
              <a:t>a Line” is a game whose strategy is sometimes asked about during </a:t>
            </a:r>
            <a:r>
              <a:rPr lang="en-US" sz="2000" dirty="0"/>
              <a:t>job </a:t>
            </a:r>
            <a:r>
              <a:rPr lang="en-US" sz="2000" dirty="0" smtClean="0"/>
              <a:t>interviews.</a:t>
            </a:r>
          </a:p>
          <a:p>
            <a:r>
              <a:rPr lang="en-US" sz="2000" dirty="0"/>
              <a:t>In this game, </a:t>
            </a:r>
            <a:r>
              <a:rPr lang="en-US" sz="2000" dirty="0" smtClean="0"/>
              <a:t>an </a:t>
            </a:r>
            <a:r>
              <a:rPr lang="en-US" sz="2000" dirty="0"/>
              <a:t>even number, n</a:t>
            </a:r>
            <a:r>
              <a:rPr lang="en-US" sz="2000" dirty="0" smtClean="0"/>
              <a:t>, of </a:t>
            </a:r>
            <a:r>
              <a:rPr lang="en-US" sz="2000" dirty="0"/>
              <a:t>coins, of various </a:t>
            </a:r>
            <a:r>
              <a:rPr lang="en-US" sz="2000" dirty="0" smtClean="0"/>
              <a:t>denominations, </a:t>
            </a:r>
            <a:r>
              <a:rPr lang="en-US" sz="2000" dirty="0"/>
              <a:t>are placed in a line. </a:t>
            </a:r>
            <a:endParaRPr lang="en-US" sz="2000" dirty="0" smtClean="0"/>
          </a:p>
          <a:p>
            <a:r>
              <a:rPr lang="en-US" sz="2000" dirty="0" smtClean="0"/>
              <a:t>Two players</a:t>
            </a:r>
            <a:r>
              <a:rPr lang="en-US" sz="2000" dirty="0"/>
              <a:t>, who we will call Alice and Bob, take turns removing one of the coins </a:t>
            </a:r>
            <a:r>
              <a:rPr lang="en-US" sz="2000" dirty="0" smtClean="0"/>
              <a:t>from either </a:t>
            </a:r>
            <a:r>
              <a:rPr lang="en-US" sz="2000" dirty="0"/>
              <a:t>end of the remaining line of </a:t>
            </a:r>
            <a:r>
              <a:rPr lang="en-US" sz="2000" dirty="0" smtClean="0"/>
              <a:t>coins.</a:t>
            </a:r>
          </a:p>
          <a:p>
            <a:r>
              <a:rPr lang="en-US" sz="2000" dirty="0"/>
              <a:t>The player who removes a set of coins with larger total </a:t>
            </a:r>
            <a:r>
              <a:rPr lang="en-US" sz="2000" dirty="0" smtClean="0"/>
              <a:t>value than </a:t>
            </a:r>
            <a:r>
              <a:rPr lang="en-US" sz="2000" dirty="0"/>
              <a:t>the other player </a:t>
            </a:r>
            <a:r>
              <a:rPr lang="en-US" sz="2000" dirty="0" smtClean="0"/>
              <a:t>wins and gets to keep the money. The loser gets nothing.</a:t>
            </a:r>
          </a:p>
          <a:p>
            <a:r>
              <a:rPr lang="en-US" sz="2000" dirty="0" smtClean="0"/>
              <a:t>Alice’s goal: get the most.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Game Strategies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267200"/>
            <a:ext cx="4364178" cy="2133599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8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</a:t>
            </a:r>
            <a:r>
              <a:rPr lang="en-US" dirty="0" smtClean="0"/>
              <a:t>: </a:t>
            </a:r>
            <a:r>
              <a:rPr lang="en-US" dirty="0" smtClean="0"/>
              <a:t>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77200" cy="4648200"/>
          </a:xfrm>
        </p:spPr>
        <p:txBody>
          <a:bodyPr/>
          <a:lstStyle/>
          <a:p>
            <a:r>
              <a:rPr lang="en-US" sz="2800" dirty="0" smtClean="0"/>
              <a:t>A natural </a:t>
            </a:r>
            <a:r>
              <a:rPr lang="en-US" sz="2800" b="1" dirty="0" smtClean="0">
                <a:solidFill>
                  <a:srgbClr val="FF0000"/>
                </a:solidFill>
              </a:rPr>
              <a:t>greedy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strategy is</a:t>
            </a:r>
            <a:r>
              <a:rPr lang="en-US" sz="2800" dirty="0"/>
              <a:t> </a:t>
            </a:r>
            <a:r>
              <a:rPr lang="en-US" sz="2800" dirty="0" smtClean="0"/>
              <a:t>“always choose the largest-valued available coin.”</a:t>
            </a:r>
          </a:p>
          <a:p>
            <a:r>
              <a:rPr lang="en-US" sz="2800" dirty="0" smtClean="0"/>
              <a:t>But this doesn’t always work:</a:t>
            </a:r>
          </a:p>
          <a:p>
            <a:pPr lvl="1"/>
            <a:r>
              <a:rPr lang="en-US" sz="2400" dirty="0" smtClean="0"/>
              <a:t>[5, 10, </a:t>
            </a:r>
            <a:r>
              <a:rPr lang="en-US" sz="2400" dirty="0"/>
              <a:t>2</a:t>
            </a:r>
            <a:r>
              <a:rPr lang="en-US" sz="2400" dirty="0" smtClean="0"/>
              <a:t>5, 10]: Alice chooses 10</a:t>
            </a:r>
          </a:p>
          <a:p>
            <a:pPr lvl="1"/>
            <a:r>
              <a:rPr lang="en-US" sz="2400" dirty="0" smtClean="0"/>
              <a:t>[5, 10, 25]: Bob chooses 25</a:t>
            </a:r>
          </a:p>
          <a:p>
            <a:pPr lvl="1"/>
            <a:r>
              <a:rPr lang="en-US" sz="2400" dirty="0" smtClean="0"/>
              <a:t>[5, 10]: Alice chooses 10</a:t>
            </a:r>
          </a:p>
          <a:p>
            <a:pPr lvl="1"/>
            <a:r>
              <a:rPr lang="en-US" sz="2400" dirty="0" smtClean="0"/>
              <a:t>[5]: Bob chooses 5</a:t>
            </a:r>
          </a:p>
          <a:p>
            <a:r>
              <a:rPr lang="en-US" sz="2800" dirty="0" smtClean="0"/>
              <a:t>Alice’s total value: 20, Bob’s total value: 30. (Bob wins, Alice loses)</a:t>
            </a:r>
          </a:p>
          <a:p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Game Strategies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400" dirty="0" smtClean="0"/>
              <a:t>Finding the best alignment between two DNA strings involves minimizing the number of changes to convert one string to the other.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 brute-force search would take exponential time, but we can do much better using </a:t>
            </a:r>
            <a:r>
              <a:rPr lang="en-US" sz="2400" b="1" dirty="0" smtClean="0">
                <a:solidFill>
                  <a:srgbClr val="FF0000"/>
                </a:solidFill>
              </a:rPr>
              <a:t>dynamic programming</a:t>
            </a:r>
            <a:r>
              <a:rPr lang="en-US" sz="2400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98438"/>
            <a:ext cx="6934200" cy="215243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4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30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31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Defining Simple </a:t>
            </a:r>
            <a:r>
              <a:rPr lang="en-US" dirty="0" err="1" smtClean="0">
                <a:latin typeface="Tahoma" charset="0"/>
              </a:rPr>
              <a:t>Subproblems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724400"/>
          </a:xfrm>
        </p:spPr>
        <p:txBody>
          <a:bodyPr/>
          <a:lstStyle/>
          <a:p>
            <a:r>
              <a:rPr lang="en-US" sz="2800" dirty="0" smtClean="0"/>
              <a:t>Since </a:t>
            </a:r>
            <a:r>
              <a:rPr lang="en-US" sz="2800" dirty="0"/>
              <a:t>Alice and Bob can remove coins from either end of the line</a:t>
            </a:r>
            <a:r>
              <a:rPr lang="en-US" sz="2800" dirty="0" smtClean="0"/>
              <a:t>, an appropriate </a:t>
            </a:r>
            <a:r>
              <a:rPr lang="en-US" sz="2800" dirty="0"/>
              <a:t>way to define subproblems is in terms of a range of indices for </a:t>
            </a:r>
            <a:r>
              <a:rPr lang="en-US" sz="2800" dirty="0" smtClean="0"/>
              <a:t>the coins</a:t>
            </a:r>
            <a:r>
              <a:rPr lang="en-US" sz="2800" dirty="0"/>
              <a:t>, assuming they are initially numbered from 1 to </a:t>
            </a:r>
            <a:r>
              <a:rPr lang="en-US" sz="2800" dirty="0" smtClean="0"/>
              <a:t>n. </a:t>
            </a:r>
          </a:p>
          <a:p>
            <a:r>
              <a:rPr lang="en-US" sz="2800" dirty="0" smtClean="0"/>
              <a:t>Thus, let </a:t>
            </a:r>
            <a:r>
              <a:rPr lang="en-US" sz="2800" dirty="0"/>
              <a:t>us define the following indexed parameter</a:t>
            </a:r>
            <a:r>
              <a:rPr lang="en-US" sz="2800" dirty="0" smtClean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76800"/>
            <a:ext cx="7632700" cy="1390750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0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32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Optimality</a:t>
            </a:r>
            <a:endParaRPr lang="en-US" dirty="0">
              <a:latin typeface="Tahoma" charset="0"/>
            </a:endParaRP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001000" cy="4495800"/>
          </a:xfrm>
        </p:spPr>
        <p:txBody>
          <a:bodyPr/>
          <a:lstStyle/>
          <a:p>
            <a:r>
              <a:rPr lang="en-US" sz="2400" dirty="0"/>
              <a:t>Let us assume that the values of the coins are stored in an array, </a:t>
            </a:r>
            <a:r>
              <a:rPr lang="en-US" sz="2400" dirty="0" smtClean="0"/>
              <a:t>V, </a:t>
            </a:r>
            <a:r>
              <a:rPr lang="en-US" sz="2400" dirty="0"/>
              <a:t>so that </a:t>
            </a:r>
            <a:r>
              <a:rPr lang="en-US" sz="2400" dirty="0" smtClean="0"/>
              <a:t>coin 1 </a:t>
            </a:r>
            <a:r>
              <a:rPr lang="en-US" sz="2400" dirty="0"/>
              <a:t>is of Value </a:t>
            </a:r>
            <a:r>
              <a:rPr lang="en-US" sz="2400" dirty="0" smtClean="0"/>
              <a:t>V[</a:t>
            </a:r>
            <a:r>
              <a:rPr lang="en-US" sz="2400" dirty="0"/>
              <a:t>1], coin 2 is of Value </a:t>
            </a:r>
            <a:r>
              <a:rPr lang="en-US" sz="2400" dirty="0" smtClean="0"/>
              <a:t>V[</a:t>
            </a:r>
            <a:r>
              <a:rPr lang="en-US" sz="2400" dirty="0"/>
              <a:t>2], and so on. </a:t>
            </a:r>
            <a:endParaRPr lang="en-US" sz="2400" dirty="0" smtClean="0"/>
          </a:p>
          <a:p>
            <a:r>
              <a:rPr lang="en-US" sz="2400" dirty="0"/>
              <a:t>N</a:t>
            </a:r>
            <a:r>
              <a:rPr lang="en-US" sz="2400" dirty="0" smtClean="0"/>
              <a:t>ote </a:t>
            </a:r>
            <a:r>
              <a:rPr lang="en-US" sz="2400" dirty="0"/>
              <a:t>that, given the line of coins from coin </a:t>
            </a:r>
            <a:r>
              <a:rPr lang="en-US" sz="2400" dirty="0" err="1"/>
              <a:t>i</a:t>
            </a:r>
            <a:r>
              <a:rPr lang="en-US" sz="2400" dirty="0"/>
              <a:t> to coin j, </a:t>
            </a:r>
            <a:r>
              <a:rPr lang="en-US" sz="2400" dirty="0" smtClean="0"/>
              <a:t>the choice </a:t>
            </a:r>
            <a:r>
              <a:rPr lang="en-US" sz="2400" dirty="0"/>
              <a:t>for Alice at this point is either to take coin </a:t>
            </a:r>
            <a:r>
              <a:rPr lang="en-US" sz="2400" dirty="0" err="1"/>
              <a:t>i</a:t>
            </a:r>
            <a:r>
              <a:rPr lang="en-US" sz="2400" dirty="0"/>
              <a:t> or coin j and thereby </a:t>
            </a:r>
            <a:r>
              <a:rPr lang="en-US" sz="2400" dirty="0" smtClean="0"/>
              <a:t>gain a </a:t>
            </a:r>
            <a:r>
              <a:rPr lang="en-US" sz="2400" dirty="0"/>
              <a:t>coin of value </a:t>
            </a:r>
            <a:r>
              <a:rPr lang="en-US" sz="2400" dirty="0" smtClean="0"/>
              <a:t>V[</a:t>
            </a:r>
            <a:r>
              <a:rPr lang="en-US" sz="2400" dirty="0" err="1"/>
              <a:t>i</a:t>
            </a:r>
            <a:r>
              <a:rPr lang="en-US" sz="2400" dirty="0"/>
              <a:t>] or </a:t>
            </a:r>
            <a:r>
              <a:rPr lang="en-US" sz="2400" dirty="0" smtClean="0"/>
              <a:t>V[</a:t>
            </a:r>
            <a:r>
              <a:rPr lang="en-US" sz="2400" dirty="0"/>
              <a:t>j]. </a:t>
            </a:r>
            <a:endParaRPr lang="en-US" sz="2400" dirty="0" smtClean="0"/>
          </a:p>
          <a:p>
            <a:r>
              <a:rPr lang="en-US" sz="2400" dirty="0" smtClean="0"/>
              <a:t>Once </a:t>
            </a:r>
            <a:r>
              <a:rPr lang="en-US" sz="2400" dirty="0"/>
              <a:t>that choice is made, play turns to Bob, </a:t>
            </a:r>
            <a:r>
              <a:rPr lang="en-US" sz="2400" dirty="0" smtClean="0"/>
              <a:t>who we </a:t>
            </a:r>
            <a:r>
              <a:rPr lang="en-US" sz="2400" dirty="0"/>
              <a:t>are assuming is playing optimally. </a:t>
            </a:r>
            <a:endParaRPr lang="en-US" sz="2400" dirty="0" smtClean="0"/>
          </a:p>
          <a:p>
            <a:pPr lvl="1"/>
            <a:r>
              <a:rPr lang="en-US" sz="2000" dirty="0" smtClean="0"/>
              <a:t>We should assume that Bob will </a:t>
            </a:r>
            <a:r>
              <a:rPr lang="en-US" sz="2000" dirty="0"/>
              <a:t>make the choice among </a:t>
            </a:r>
            <a:r>
              <a:rPr lang="en-US" sz="2000" dirty="0" smtClean="0"/>
              <a:t>his possibilities </a:t>
            </a:r>
            <a:r>
              <a:rPr lang="en-US" sz="2000" dirty="0"/>
              <a:t>that minimizes the total amount that Alice can get from the coins </a:t>
            </a:r>
            <a:r>
              <a:rPr lang="en-US" sz="2000" dirty="0" smtClean="0"/>
              <a:t>that remain.</a:t>
            </a:r>
            <a:endParaRPr lang="en-US" sz="2000" dirty="0" smtClean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33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Overlap</a:t>
            </a:r>
            <a:endParaRPr lang="en-US" dirty="0">
              <a:latin typeface="Tahoma" charset="0"/>
            </a:endParaRP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495800"/>
          </a:xfrm>
        </p:spPr>
        <p:txBody>
          <a:bodyPr/>
          <a:lstStyle/>
          <a:p>
            <a:r>
              <a:rPr lang="en-US" sz="2400" dirty="0" smtClean="0"/>
              <a:t>Alice should choose based on the following: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That is, we have initial conditions, for </a:t>
            </a:r>
            <a:r>
              <a:rPr lang="en-US" sz="2400" dirty="0" err="1" smtClean="0"/>
              <a:t>i</a:t>
            </a:r>
            <a:r>
              <a:rPr lang="en-US" sz="2400" dirty="0" smtClean="0"/>
              <a:t>=1,2,…,n-1: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And general equation: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35452"/>
            <a:ext cx="6858000" cy="2003148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715000"/>
            <a:ext cx="7543800" cy="587066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648200"/>
            <a:ext cx="3949700" cy="519961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5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34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Analysis of </a:t>
            </a:r>
            <a:r>
              <a:rPr lang="en-US" dirty="0" smtClean="0">
                <a:latin typeface="Tahoma" charset="0"/>
              </a:rPr>
              <a:t>the Algorithm</a:t>
            </a:r>
            <a:endParaRPr lang="en-US" dirty="0">
              <a:latin typeface="Tahoma" charset="0"/>
            </a:endParaRP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5105400"/>
          </a:xfrm>
        </p:spPr>
        <p:txBody>
          <a:bodyPr>
            <a:normAutofit/>
          </a:bodyPr>
          <a:lstStyle/>
          <a:p>
            <a:r>
              <a:rPr lang="en-US" sz="2800" dirty="0"/>
              <a:t>We can compute the </a:t>
            </a:r>
            <a:r>
              <a:rPr lang="en-US" sz="2800" b="1" dirty="0" err="1"/>
              <a:t>M</a:t>
            </a:r>
            <a:r>
              <a:rPr lang="en-US" sz="2800" baseline="-25000" dirty="0" err="1"/>
              <a:t>i,j</a:t>
            </a:r>
            <a:r>
              <a:rPr lang="en-US" sz="2800" baseline="-25000" dirty="0"/>
              <a:t> </a:t>
            </a:r>
            <a:r>
              <a:rPr lang="en-US" sz="2800" dirty="0"/>
              <a:t>values, then, using </a:t>
            </a:r>
            <a:r>
              <a:rPr lang="en-US" sz="2800" dirty="0" err="1"/>
              <a:t>memoization</a:t>
            </a:r>
            <a:r>
              <a:rPr lang="en-US" sz="2800" dirty="0"/>
              <a:t>, by starting with </a:t>
            </a:r>
            <a:r>
              <a:rPr lang="en-US" sz="2800" dirty="0" smtClean="0"/>
              <a:t>the definitions </a:t>
            </a:r>
            <a:r>
              <a:rPr lang="en-US" sz="2800" dirty="0"/>
              <a:t>for the above initial conditions and then computing all the </a:t>
            </a:r>
            <a:r>
              <a:rPr lang="en-US" sz="2800" b="1" dirty="0" err="1" smtClean="0"/>
              <a:t>M</a:t>
            </a:r>
            <a:r>
              <a:rPr lang="en-US" sz="2800" baseline="-25000" dirty="0" err="1" smtClean="0"/>
              <a:t>i</a:t>
            </a:r>
            <a:r>
              <a:rPr lang="en-US" sz="2800" baseline="-25000" dirty="0" err="1"/>
              <a:t>,</a:t>
            </a:r>
            <a:r>
              <a:rPr lang="en-US" sz="2800" baseline="-25000" dirty="0" err="1" smtClean="0"/>
              <a:t>j</a:t>
            </a:r>
            <a:r>
              <a:rPr lang="en-US" sz="2800" dirty="0" err="1" smtClean="0"/>
              <a:t>’s</a:t>
            </a:r>
            <a:r>
              <a:rPr lang="en-US" sz="2800" dirty="0" smtClean="0"/>
              <a:t> where j </a:t>
            </a:r>
            <a:r>
              <a:rPr lang="en-US" sz="2800" dirty="0"/>
              <a:t>− </a:t>
            </a:r>
            <a:r>
              <a:rPr lang="en-US" sz="2800" dirty="0" err="1"/>
              <a:t>i</a:t>
            </a:r>
            <a:r>
              <a:rPr lang="en-US" sz="2800" dirty="0"/>
              <a:t> + 1 is 4, then for all such values where j − </a:t>
            </a:r>
            <a:r>
              <a:rPr lang="en-US" sz="2800" dirty="0" err="1"/>
              <a:t>i</a:t>
            </a:r>
            <a:r>
              <a:rPr lang="en-US" sz="2800" dirty="0"/>
              <a:t> + 1 is 6, and so on. </a:t>
            </a:r>
            <a:endParaRPr lang="en-US" sz="2800" dirty="0" smtClean="0"/>
          </a:p>
          <a:p>
            <a:r>
              <a:rPr lang="en-US" sz="2800" dirty="0" smtClean="0"/>
              <a:t>Since</a:t>
            </a:r>
            <a:r>
              <a:rPr lang="en-US" sz="2800" dirty="0"/>
              <a:t> </a:t>
            </a:r>
            <a:r>
              <a:rPr lang="en-US" sz="2800" dirty="0" smtClean="0"/>
              <a:t>there </a:t>
            </a:r>
            <a:r>
              <a:rPr lang="en-US" sz="2800" dirty="0"/>
              <a:t>are </a:t>
            </a:r>
            <a:r>
              <a:rPr lang="en-US" sz="2800" b="1" dirty="0"/>
              <a:t>O</a:t>
            </a:r>
            <a:r>
              <a:rPr lang="en-US" sz="2800" dirty="0" smtClean="0"/>
              <a:t>(</a:t>
            </a:r>
            <a:r>
              <a:rPr lang="en-US" sz="2800" b="1" dirty="0" smtClean="0"/>
              <a:t>n</a:t>
            </a:r>
            <a:r>
              <a:rPr lang="en-US" sz="2800" dirty="0" smtClean="0"/>
              <a:t>) </a:t>
            </a:r>
            <a:r>
              <a:rPr lang="en-US" sz="2800" dirty="0"/>
              <a:t>iterations in this algorithm and each iteration runs in </a:t>
            </a:r>
            <a:r>
              <a:rPr lang="en-US" sz="2800" b="1" dirty="0"/>
              <a:t>O</a:t>
            </a:r>
            <a:r>
              <a:rPr lang="en-US" sz="2800" dirty="0"/>
              <a:t>(</a:t>
            </a:r>
            <a:r>
              <a:rPr lang="en-US" sz="2800" b="1" dirty="0"/>
              <a:t>n</a:t>
            </a:r>
            <a:r>
              <a:rPr lang="en-US" sz="2800" dirty="0"/>
              <a:t>) time, </a:t>
            </a:r>
            <a:r>
              <a:rPr lang="en-US" sz="2800" dirty="0" smtClean="0"/>
              <a:t>the total </a:t>
            </a:r>
            <a:r>
              <a:rPr lang="en-US" sz="2800" dirty="0"/>
              <a:t>time for this algorithm is </a:t>
            </a:r>
            <a:r>
              <a:rPr lang="en-US" sz="2800" b="1" dirty="0"/>
              <a:t>O</a:t>
            </a:r>
            <a:r>
              <a:rPr lang="en-US" sz="2800" dirty="0"/>
              <a:t>(</a:t>
            </a:r>
            <a:r>
              <a:rPr lang="en-US" sz="2800" b="1" dirty="0"/>
              <a:t>n</a:t>
            </a:r>
            <a:r>
              <a:rPr lang="en-US" sz="2800" b="1" baseline="30000" dirty="0"/>
              <a:t>2</a:t>
            </a:r>
            <a:r>
              <a:rPr lang="en-US" sz="2800" dirty="0"/>
              <a:t>). </a:t>
            </a:r>
            <a:endParaRPr lang="en-US" sz="2800" dirty="0" smtClean="0"/>
          </a:p>
          <a:p>
            <a:r>
              <a:rPr lang="en-US" sz="2800" dirty="0" smtClean="0"/>
              <a:t>To </a:t>
            </a:r>
            <a:r>
              <a:rPr lang="en-US" sz="2800" dirty="0"/>
              <a:t>recover the </a:t>
            </a:r>
            <a:r>
              <a:rPr lang="en-US" sz="2800" dirty="0" smtClean="0"/>
              <a:t>actual game </a:t>
            </a:r>
            <a:r>
              <a:rPr lang="en-US" sz="2800" dirty="0"/>
              <a:t>strategy for Alice (and Bob), we simply need to note for each </a:t>
            </a:r>
            <a:r>
              <a:rPr lang="en-US" sz="2800" b="1" dirty="0" err="1"/>
              <a:t>M</a:t>
            </a:r>
            <a:r>
              <a:rPr lang="en-US" sz="2800" baseline="-25000" dirty="0" err="1"/>
              <a:t>i,j</a:t>
            </a:r>
            <a:r>
              <a:rPr lang="en-US" sz="2800" baseline="-25000" dirty="0"/>
              <a:t> </a:t>
            </a:r>
            <a:r>
              <a:rPr lang="en-US" sz="2800" dirty="0" smtClean="0"/>
              <a:t>whether Alice </a:t>
            </a:r>
            <a:r>
              <a:rPr lang="en-US" sz="2800" dirty="0"/>
              <a:t>should choose coin </a:t>
            </a:r>
            <a:r>
              <a:rPr lang="en-US" sz="2800" dirty="0" err="1"/>
              <a:t>i</a:t>
            </a:r>
            <a:r>
              <a:rPr lang="en-US" sz="2800" dirty="0"/>
              <a:t> or coin </a:t>
            </a:r>
            <a:r>
              <a:rPr lang="en-US" sz="2800" dirty="0" smtClean="0"/>
              <a:t>j.</a:t>
            </a:r>
            <a:endParaRPr lang="en-US" sz="2800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7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35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676400"/>
            <a:ext cx="822960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Longest Common Subsequences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53" y="3200400"/>
            <a:ext cx="3063141" cy="31242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9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DNA sequences can be viewed as strings of </a:t>
            </a:r>
            <a:r>
              <a:rPr lang="en-US" sz="2800" b="1" dirty="0"/>
              <a:t>A</a:t>
            </a:r>
            <a:r>
              <a:rPr lang="en-US" sz="2800" dirty="0"/>
              <a:t>, </a:t>
            </a:r>
            <a:r>
              <a:rPr lang="en-US" sz="2800" b="1" dirty="0"/>
              <a:t>C</a:t>
            </a:r>
            <a:r>
              <a:rPr lang="en-US" sz="2800" dirty="0"/>
              <a:t>, </a:t>
            </a:r>
            <a:r>
              <a:rPr lang="en-US" sz="2800" b="1" dirty="0"/>
              <a:t>G</a:t>
            </a:r>
            <a:r>
              <a:rPr lang="en-US" sz="2800" dirty="0"/>
              <a:t>, and </a:t>
            </a:r>
            <a:r>
              <a:rPr lang="en-US" sz="2800" b="1" dirty="0"/>
              <a:t>T </a:t>
            </a:r>
            <a:r>
              <a:rPr lang="en-US" sz="2800" dirty="0"/>
              <a:t>characters, </a:t>
            </a:r>
            <a:r>
              <a:rPr lang="en-US" sz="2800" dirty="0" smtClean="0"/>
              <a:t>which represent nucleotides.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inding </a:t>
            </a:r>
            <a:r>
              <a:rPr lang="en-US" sz="2800" dirty="0"/>
              <a:t>the similarities between two DNA sequences </a:t>
            </a:r>
            <a:r>
              <a:rPr lang="en-US" sz="2800" dirty="0" smtClean="0"/>
              <a:t>is an </a:t>
            </a:r>
            <a:r>
              <a:rPr lang="en-US" sz="2800" dirty="0"/>
              <a:t>important computation performed in bioinformatics. </a:t>
            </a:r>
            <a:endParaRPr lang="en-US" sz="2800" dirty="0" smtClean="0"/>
          </a:p>
          <a:p>
            <a:pPr lvl="1"/>
            <a:r>
              <a:rPr lang="en-US" sz="2400" dirty="0" smtClean="0"/>
              <a:t>For </a:t>
            </a:r>
            <a:r>
              <a:rPr lang="en-US" sz="2400" dirty="0"/>
              <a:t>instance, when </a:t>
            </a:r>
            <a:r>
              <a:rPr lang="en-US" sz="2400" dirty="0" smtClean="0"/>
              <a:t>comparing the </a:t>
            </a:r>
            <a:r>
              <a:rPr lang="en-US" sz="2400" dirty="0"/>
              <a:t>DNA of different organisms, such alignments can highlight the </a:t>
            </a:r>
            <a:r>
              <a:rPr lang="en-US" sz="2400" dirty="0" smtClean="0"/>
              <a:t>locations where </a:t>
            </a:r>
            <a:r>
              <a:rPr lang="en-US" sz="2400" dirty="0"/>
              <a:t>those organisms have identical DNA patterns.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400" dirty="0" smtClean="0"/>
              <a:t>Finding the best alignment between two DNA strings involves minimizing the number of changes to convert one string to the other.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 brute-force search would take exponential time, but we can do much better using </a:t>
            </a:r>
            <a:r>
              <a:rPr lang="en-US" sz="2400" b="1" dirty="0" smtClean="0">
                <a:solidFill>
                  <a:srgbClr val="FF0000"/>
                </a:solidFill>
              </a:rPr>
              <a:t>dynamic programming</a:t>
            </a:r>
            <a:r>
              <a:rPr lang="en-US" sz="2400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98438"/>
            <a:ext cx="6934200" cy="215243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5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38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3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39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Subsequences</a:t>
            </a:r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</a:t>
            </a:r>
            <a:r>
              <a:rPr lang="en-US" b="1" i="1">
                <a:latin typeface="Tahoma" charset="0"/>
              </a:rPr>
              <a:t>subsequence</a:t>
            </a:r>
            <a:r>
              <a:rPr lang="en-US">
                <a:latin typeface="Tahoma" charset="0"/>
              </a:rPr>
              <a:t> of a character string x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2</a:t>
            </a:r>
            <a:r>
              <a:rPr lang="en-US">
                <a:latin typeface="Tahoma" charset="0"/>
              </a:rPr>
              <a:t>…x</a:t>
            </a:r>
            <a:r>
              <a:rPr lang="en-US" baseline="-25000">
                <a:latin typeface="Tahoma" charset="0"/>
              </a:rPr>
              <a:t>n-1</a:t>
            </a:r>
            <a:r>
              <a:rPr lang="en-US">
                <a:latin typeface="Tahoma" charset="0"/>
              </a:rPr>
              <a:t> is a string of the form 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>
                <a:latin typeface="Tahoma" charset="0"/>
              </a:rPr>
              <a:t>…x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k</a:t>
            </a:r>
            <a:r>
              <a:rPr lang="en-US">
                <a:latin typeface="Tahoma" charset="0"/>
              </a:rPr>
              <a:t>, where i</a:t>
            </a:r>
            <a:r>
              <a:rPr lang="en-US" sz="2000">
                <a:latin typeface="Tahoma" charset="0"/>
              </a:rPr>
              <a:t>j</a:t>
            </a:r>
            <a:r>
              <a:rPr lang="en-US">
                <a:latin typeface="Tahoma" charset="0"/>
              </a:rPr>
              <a:t> &lt; i</a:t>
            </a:r>
            <a:r>
              <a:rPr lang="en-US" sz="2000">
                <a:latin typeface="Tahoma" charset="0"/>
              </a:rPr>
              <a:t>j+1</a:t>
            </a:r>
            <a:r>
              <a:rPr lang="en-US">
                <a:latin typeface="Tahoma" charset="0"/>
              </a:rPr>
              <a:t>.</a:t>
            </a:r>
          </a:p>
          <a:p>
            <a:pPr eaLnBrk="1" hangingPunct="1"/>
            <a:r>
              <a:rPr lang="en-US">
                <a:latin typeface="Tahoma" charset="0"/>
              </a:rPr>
              <a:t>Not the same as substring!</a:t>
            </a:r>
          </a:p>
          <a:p>
            <a:pPr eaLnBrk="1" hangingPunct="1"/>
            <a:r>
              <a:rPr lang="en-US">
                <a:latin typeface="Tahoma" charset="0"/>
              </a:rPr>
              <a:t>Example String: ABCDEFGHIJK</a:t>
            </a:r>
          </a:p>
          <a:p>
            <a:pPr lvl="1" eaLnBrk="1" hangingPunct="1"/>
            <a:r>
              <a:rPr lang="en-US">
                <a:latin typeface="Tahoma" charset="0"/>
              </a:rPr>
              <a:t>Subsequence: ACEGJIK</a:t>
            </a:r>
          </a:p>
          <a:p>
            <a:pPr lvl="1" eaLnBrk="1" hangingPunct="1"/>
            <a:r>
              <a:rPr lang="en-US">
                <a:latin typeface="Tahoma" charset="0"/>
              </a:rPr>
              <a:t>Subsequence: DFGHK</a:t>
            </a:r>
          </a:p>
          <a:p>
            <a:pPr lvl="1" eaLnBrk="1" hangingPunct="1"/>
            <a:r>
              <a:rPr lang="en-US">
                <a:latin typeface="Tahoma" charset="0"/>
              </a:rPr>
              <a:t>Not subsequence: DAGH</a:t>
            </a:r>
          </a:p>
        </p:txBody>
      </p:sp>
    </p:spTree>
    <p:extLst>
      <p:ext uri="{BB962C8B-B14F-4D97-AF65-F5344CB8AC3E}">
        <p14:creationId xmlns:p14="http://schemas.microsoft.com/office/powerpoint/2010/main" val="18408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843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7BE7BA5-611E-3345-8931-AFB5618F39E9}" type="slidenum">
              <a:rPr lang="en-US" sz="1400"/>
              <a:pPr eaLnBrk="1" hangingPunct="1"/>
              <a:t>4</a:t>
            </a:fld>
            <a:endParaRPr 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Tahoma" charset="0"/>
              </a:rPr>
              <a:t>Warm-up: Matrix </a:t>
            </a:r>
            <a:r>
              <a:rPr lang="en-US" sz="4000" dirty="0">
                <a:latin typeface="Tahoma" charset="0"/>
              </a:rPr>
              <a:t>Chain-Products</a:t>
            </a:r>
          </a:p>
        </p:txBody>
      </p:sp>
      <p:sp>
        <p:nvSpPr>
          <p:cNvPr id="1843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019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tx2"/>
                </a:solidFill>
                <a:latin typeface="Tahoma" charset="0"/>
              </a:rPr>
              <a:t>Dynamic Programming</a:t>
            </a:r>
            <a:r>
              <a:rPr lang="en-US" sz="2400" b="1" dirty="0">
                <a:latin typeface="Tahoma" charset="0"/>
              </a:rPr>
              <a:t> </a:t>
            </a:r>
            <a:r>
              <a:rPr lang="en-US" sz="2400" dirty="0">
                <a:latin typeface="Tahoma" charset="0"/>
              </a:rPr>
              <a:t>is a general algorithm design paradigm.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Rather than give the general structure, let us first give a motivating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  <a:latin typeface="Tahoma" charset="0"/>
              </a:rPr>
              <a:t>Matrix Chain-Products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Review: Matrix Multiplication.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i="1" dirty="0">
                <a:latin typeface="Times New Roman" charset="0"/>
              </a:rPr>
              <a:t>C</a:t>
            </a:r>
            <a:r>
              <a:rPr lang="en-US" sz="2000" i="1" dirty="0">
                <a:latin typeface="Times New Roman" charset="0"/>
              </a:rPr>
              <a:t> = </a:t>
            </a:r>
            <a:r>
              <a:rPr lang="en-US" sz="2000" b="1" i="1" dirty="0">
                <a:latin typeface="Times New Roman" charset="0"/>
              </a:rPr>
              <a:t>A</a:t>
            </a:r>
            <a:r>
              <a:rPr lang="en-US" sz="2000" i="1" dirty="0">
                <a:latin typeface="Times New Roman" charset="0"/>
              </a:rPr>
              <a:t>*</a:t>
            </a:r>
            <a:r>
              <a:rPr lang="en-US" sz="2000" b="1" i="1" dirty="0">
                <a:latin typeface="Times New Roman" charset="0"/>
              </a:rPr>
              <a:t>B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i="1" dirty="0">
                <a:latin typeface="Times New Roman" charset="0"/>
              </a:rPr>
              <a:t>A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is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d </a:t>
            </a:r>
            <a:r>
              <a:rPr lang="en-US" sz="2000" b="1" i="1" dirty="0">
                <a:latin typeface="Times New Roman" charset="0"/>
                <a:cs typeface="Times New Roman" charset="0"/>
              </a:rPr>
              <a:t>× </a:t>
            </a:r>
            <a:r>
              <a:rPr lang="en-US" sz="2000" b="1" i="1" dirty="0">
                <a:latin typeface="Times New Roman" charset="0"/>
              </a:rPr>
              <a:t>e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and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B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is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e </a:t>
            </a:r>
            <a:r>
              <a:rPr lang="en-US" sz="2000" b="1" i="1" dirty="0">
                <a:latin typeface="Times New Roman" charset="0"/>
                <a:cs typeface="Times New Roman" charset="0"/>
              </a:rPr>
              <a:t>×</a:t>
            </a:r>
            <a:r>
              <a:rPr lang="en-US" sz="2000" b="1" i="1" dirty="0">
                <a:latin typeface="Times New Roman" charset="0"/>
              </a:rPr>
              <a:t> f</a:t>
            </a:r>
          </a:p>
          <a:p>
            <a:pPr lvl="1" eaLnBrk="1" hangingPunct="1">
              <a:lnSpc>
                <a:spcPct val="90000"/>
              </a:lnSpc>
            </a:pPr>
            <a:endParaRPr lang="en-US" sz="2000" b="1" i="1" dirty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i="1" dirty="0">
              <a:solidFill>
                <a:srgbClr val="000000"/>
              </a:solidFill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b="1" i="1" dirty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1" i="1" dirty="0">
                <a:latin typeface="Times New Roman" charset="0"/>
              </a:rPr>
              <a:t>O</a:t>
            </a:r>
            <a:r>
              <a:rPr lang="en-US" dirty="0">
                <a:latin typeface="Times New Roman" charset="0"/>
              </a:rPr>
              <a:t>(</a:t>
            </a:r>
            <a:r>
              <a:rPr lang="en-US" b="1" i="1" dirty="0" err="1">
                <a:latin typeface="Times New Roman" charset="0"/>
              </a:rPr>
              <a:t>def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dirty="0">
                <a:latin typeface="Times New Roman" charset="0"/>
              </a:rPr>
              <a:t>)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dirty="0">
                <a:latin typeface="Tahoma" charset="0"/>
              </a:rPr>
              <a:t>time</a:t>
            </a:r>
          </a:p>
        </p:txBody>
      </p:sp>
      <p:sp>
        <p:nvSpPr>
          <p:cNvPr id="18437" name="Rectangle 56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8438" name="Group 87"/>
          <p:cNvGrpSpPr>
            <a:grpSpLocks/>
          </p:cNvGrpSpPr>
          <p:nvPr/>
        </p:nvGrpSpPr>
        <p:grpSpPr bwMode="auto">
          <a:xfrm>
            <a:off x="3886200" y="2286000"/>
            <a:ext cx="4984750" cy="4419600"/>
            <a:chOff x="2064" y="1440"/>
            <a:chExt cx="3140" cy="2784"/>
          </a:xfrm>
        </p:grpSpPr>
        <p:sp>
          <p:nvSpPr>
            <p:cNvPr id="18440" name="Rectangle 63"/>
            <p:cNvSpPr>
              <a:spLocks noChangeArrowheads="1"/>
            </p:cNvSpPr>
            <p:nvPr/>
          </p:nvSpPr>
          <p:spPr bwMode="auto">
            <a:xfrm>
              <a:off x="2496" y="3264"/>
              <a:ext cx="1152" cy="576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Rectangle 64"/>
            <p:cNvSpPr>
              <a:spLocks noChangeArrowheads="1"/>
            </p:cNvSpPr>
            <p:nvPr/>
          </p:nvSpPr>
          <p:spPr bwMode="auto">
            <a:xfrm>
              <a:off x="3840" y="1920"/>
              <a:ext cx="960" cy="115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Rectangle 65"/>
            <p:cNvSpPr>
              <a:spLocks noChangeArrowheads="1"/>
            </p:cNvSpPr>
            <p:nvPr/>
          </p:nvSpPr>
          <p:spPr bwMode="auto">
            <a:xfrm>
              <a:off x="3840" y="3264"/>
              <a:ext cx="960" cy="576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Rectangle 66"/>
            <p:cNvSpPr>
              <a:spLocks noChangeArrowheads="1"/>
            </p:cNvSpPr>
            <p:nvPr/>
          </p:nvSpPr>
          <p:spPr bwMode="auto">
            <a:xfrm>
              <a:off x="4224" y="1920"/>
              <a:ext cx="192" cy="115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Rectangle 67"/>
            <p:cNvSpPr>
              <a:spLocks noChangeArrowheads="1"/>
            </p:cNvSpPr>
            <p:nvPr/>
          </p:nvSpPr>
          <p:spPr bwMode="auto">
            <a:xfrm>
              <a:off x="2496" y="3456"/>
              <a:ext cx="1152" cy="19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Rectangle 68"/>
            <p:cNvSpPr>
              <a:spLocks noChangeArrowheads="1"/>
            </p:cNvSpPr>
            <p:nvPr/>
          </p:nvSpPr>
          <p:spPr bwMode="auto">
            <a:xfrm>
              <a:off x="4224" y="3456"/>
              <a:ext cx="192" cy="19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Text Box 69"/>
            <p:cNvSpPr txBox="1">
              <a:spLocks noChangeArrowheads="1"/>
            </p:cNvSpPr>
            <p:nvPr/>
          </p:nvSpPr>
          <p:spPr bwMode="auto">
            <a:xfrm>
              <a:off x="2492" y="321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A</a:t>
              </a:r>
            </a:p>
          </p:txBody>
        </p:sp>
        <p:sp>
          <p:nvSpPr>
            <p:cNvPr id="18447" name="Text Box 70"/>
            <p:cNvSpPr txBox="1">
              <a:spLocks noChangeArrowheads="1"/>
            </p:cNvSpPr>
            <p:nvPr/>
          </p:nvSpPr>
          <p:spPr bwMode="auto">
            <a:xfrm>
              <a:off x="3840" y="321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C</a:t>
              </a:r>
            </a:p>
          </p:txBody>
        </p:sp>
        <p:sp>
          <p:nvSpPr>
            <p:cNvPr id="18448" name="Text Box 71"/>
            <p:cNvSpPr txBox="1">
              <a:spLocks noChangeArrowheads="1"/>
            </p:cNvSpPr>
            <p:nvPr/>
          </p:nvSpPr>
          <p:spPr bwMode="auto">
            <a:xfrm>
              <a:off x="3840" y="187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B</a:t>
              </a:r>
            </a:p>
          </p:txBody>
        </p:sp>
        <p:sp>
          <p:nvSpPr>
            <p:cNvPr id="18449" name="Text Box 72"/>
            <p:cNvSpPr txBox="1">
              <a:spLocks noChangeArrowheads="1"/>
            </p:cNvSpPr>
            <p:nvPr/>
          </p:nvSpPr>
          <p:spPr bwMode="auto">
            <a:xfrm>
              <a:off x="2064" y="34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d</a:t>
              </a:r>
            </a:p>
          </p:txBody>
        </p:sp>
        <p:sp>
          <p:nvSpPr>
            <p:cNvPr id="18450" name="Text Box 73"/>
            <p:cNvSpPr txBox="1">
              <a:spLocks noChangeArrowheads="1"/>
            </p:cNvSpPr>
            <p:nvPr/>
          </p:nvSpPr>
          <p:spPr bwMode="auto">
            <a:xfrm>
              <a:off x="4992" y="34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d</a:t>
              </a:r>
            </a:p>
          </p:txBody>
        </p:sp>
        <p:sp>
          <p:nvSpPr>
            <p:cNvPr id="18451" name="Text Box 74"/>
            <p:cNvSpPr txBox="1">
              <a:spLocks noChangeArrowheads="1"/>
            </p:cNvSpPr>
            <p:nvPr/>
          </p:nvSpPr>
          <p:spPr bwMode="auto">
            <a:xfrm>
              <a:off x="4236" y="1440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f</a:t>
              </a:r>
            </a:p>
          </p:txBody>
        </p:sp>
        <p:sp>
          <p:nvSpPr>
            <p:cNvPr id="18452" name="Text Box 75"/>
            <p:cNvSpPr txBox="1">
              <a:spLocks noChangeArrowheads="1"/>
            </p:cNvSpPr>
            <p:nvPr/>
          </p:nvSpPr>
          <p:spPr bwMode="auto">
            <a:xfrm>
              <a:off x="2928" y="283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e</a:t>
              </a:r>
            </a:p>
          </p:txBody>
        </p:sp>
        <p:sp>
          <p:nvSpPr>
            <p:cNvPr id="18453" name="Text Box 76"/>
            <p:cNvSpPr txBox="1">
              <a:spLocks noChangeArrowheads="1"/>
            </p:cNvSpPr>
            <p:nvPr/>
          </p:nvSpPr>
          <p:spPr bwMode="auto">
            <a:xfrm>
              <a:off x="4272" y="3936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f</a:t>
              </a:r>
            </a:p>
          </p:txBody>
        </p:sp>
        <p:sp>
          <p:nvSpPr>
            <p:cNvPr id="18454" name="Text Box 77"/>
            <p:cNvSpPr txBox="1">
              <a:spLocks noChangeArrowheads="1"/>
            </p:cNvSpPr>
            <p:nvPr/>
          </p:nvSpPr>
          <p:spPr bwMode="auto">
            <a:xfrm>
              <a:off x="3504" y="230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e</a:t>
              </a:r>
            </a:p>
          </p:txBody>
        </p:sp>
        <p:sp>
          <p:nvSpPr>
            <p:cNvPr id="18455" name="Text Box 78"/>
            <p:cNvSpPr txBox="1">
              <a:spLocks noChangeArrowheads="1"/>
            </p:cNvSpPr>
            <p:nvPr/>
          </p:nvSpPr>
          <p:spPr bwMode="auto">
            <a:xfrm>
              <a:off x="2903" y="3408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18456" name="Text Box 79"/>
            <p:cNvSpPr txBox="1">
              <a:spLocks noChangeArrowheads="1"/>
            </p:cNvSpPr>
            <p:nvPr/>
          </p:nvSpPr>
          <p:spPr bwMode="auto">
            <a:xfrm>
              <a:off x="4247" y="2208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j</a:t>
              </a:r>
            </a:p>
          </p:txBody>
        </p:sp>
        <p:sp>
          <p:nvSpPr>
            <p:cNvPr id="18457" name="Text Box 80"/>
            <p:cNvSpPr txBox="1">
              <a:spLocks noChangeArrowheads="1"/>
            </p:cNvSpPr>
            <p:nvPr/>
          </p:nvSpPr>
          <p:spPr bwMode="auto">
            <a:xfrm>
              <a:off x="4386" y="3408"/>
              <a:ext cx="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i,j</a:t>
              </a:r>
            </a:p>
          </p:txBody>
        </p:sp>
        <p:sp>
          <p:nvSpPr>
            <p:cNvPr id="18458" name="AutoShape 81"/>
            <p:cNvSpPr>
              <a:spLocks/>
            </p:cNvSpPr>
            <p:nvPr/>
          </p:nvSpPr>
          <p:spPr bwMode="auto">
            <a:xfrm>
              <a:off x="2256" y="3264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AutoShape 82"/>
            <p:cNvSpPr>
              <a:spLocks/>
            </p:cNvSpPr>
            <p:nvPr/>
          </p:nvSpPr>
          <p:spPr bwMode="auto">
            <a:xfrm flipH="1">
              <a:off x="4848" y="3264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AutoShape 83"/>
            <p:cNvSpPr>
              <a:spLocks/>
            </p:cNvSpPr>
            <p:nvPr/>
          </p:nvSpPr>
          <p:spPr bwMode="auto">
            <a:xfrm>
              <a:off x="3696" y="1920"/>
              <a:ext cx="96" cy="1152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AutoShape 84"/>
            <p:cNvSpPr>
              <a:spLocks/>
            </p:cNvSpPr>
            <p:nvPr/>
          </p:nvSpPr>
          <p:spPr bwMode="auto">
            <a:xfrm rot="-5400000">
              <a:off x="4248" y="3480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AutoShape 85"/>
            <p:cNvSpPr>
              <a:spLocks/>
            </p:cNvSpPr>
            <p:nvPr/>
          </p:nvSpPr>
          <p:spPr bwMode="auto">
            <a:xfrm rot="5400000">
              <a:off x="2976" y="2592"/>
              <a:ext cx="144" cy="1104"/>
            </a:xfrm>
            <a:prstGeom prst="leftBrace">
              <a:avLst>
                <a:gd name="adj1" fmla="val 63889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AutoShape 86"/>
            <p:cNvSpPr>
              <a:spLocks/>
            </p:cNvSpPr>
            <p:nvPr/>
          </p:nvSpPr>
          <p:spPr bwMode="auto">
            <a:xfrm rot="5400000">
              <a:off x="4248" y="1320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439" name="Object 88"/>
          <p:cNvGraphicFramePr>
            <a:graphicFrameLocks noChangeAspect="1"/>
          </p:cNvGraphicFramePr>
          <p:nvPr/>
        </p:nvGraphicFramePr>
        <p:xfrm>
          <a:off x="762000" y="4343400"/>
          <a:ext cx="33401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Equation" r:id="rId3" imgW="1651000" imgH="431800" progId="Equation.3">
                  <p:embed/>
                </p:oleObj>
              </mc:Choice>
              <mc:Fallback>
                <p:oleObj name="Equation" r:id="rId3" imgW="1651000" imgH="43180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33401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40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Longest Common Subsequence (LCS) Problem</a:t>
            </a: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Given two strings X and Y, the longest common subsequence (LCS) problem is to find a longest subsequence common to both X and 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Has applications to DNA similarity testing (alphabet is {A,C,G,T})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Example: ABCDEFG and XZACKDFWGH have ACDFG as a 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13433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41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Poor Approach to the LCS Problem</a:t>
            </a: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Brute-force solution: </a:t>
            </a:r>
          </a:p>
          <a:p>
            <a:pPr lvl="1" eaLnBrk="1" hangingPunct="1"/>
            <a:r>
              <a:rPr lang="en-US">
                <a:latin typeface="Tahoma" charset="0"/>
              </a:rPr>
              <a:t>Enumerate all subsequences of X</a:t>
            </a:r>
          </a:p>
          <a:p>
            <a:pPr lvl="1" eaLnBrk="1" hangingPunct="1"/>
            <a:r>
              <a:rPr lang="en-US">
                <a:latin typeface="Tahoma" charset="0"/>
              </a:rPr>
              <a:t>Test which ones are also subsequences of Y</a:t>
            </a:r>
          </a:p>
          <a:p>
            <a:pPr lvl="1" eaLnBrk="1" hangingPunct="1"/>
            <a:r>
              <a:rPr lang="en-US">
                <a:latin typeface="Tahoma" charset="0"/>
              </a:rPr>
              <a:t>Pick the longest one.</a:t>
            </a:r>
          </a:p>
          <a:p>
            <a:pPr eaLnBrk="1" hangingPunct="1"/>
            <a:r>
              <a:rPr lang="en-US">
                <a:latin typeface="Tahoma" charset="0"/>
              </a:rPr>
              <a:t>Analysis:</a:t>
            </a:r>
          </a:p>
          <a:p>
            <a:pPr lvl="1" eaLnBrk="1" hangingPunct="1"/>
            <a:r>
              <a:rPr lang="en-US">
                <a:latin typeface="Tahoma" charset="0"/>
              </a:rPr>
              <a:t>If X is of length n, then it has 2</a:t>
            </a:r>
            <a:r>
              <a:rPr lang="en-US" baseline="30000">
                <a:latin typeface="Tahoma" charset="0"/>
              </a:rPr>
              <a:t>n</a:t>
            </a:r>
            <a:r>
              <a:rPr lang="en-US">
                <a:latin typeface="Tahoma" charset="0"/>
              </a:rPr>
              <a:t> subsequences</a:t>
            </a:r>
          </a:p>
          <a:p>
            <a:pPr lvl="1" eaLnBrk="1" hangingPunct="1"/>
            <a:r>
              <a:rPr lang="en-US">
                <a:latin typeface="Tahoma" charset="0"/>
              </a:rPr>
              <a:t>This is an exponential-time algorithm!</a:t>
            </a:r>
          </a:p>
        </p:txBody>
      </p:sp>
    </p:spTree>
    <p:extLst>
      <p:ext uri="{BB962C8B-B14F-4D97-AF65-F5344CB8AC3E}">
        <p14:creationId xmlns:p14="http://schemas.microsoft.com/office/powerpoint/2010/main" val="28917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17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870AD07-76BC-1542-81F4-4242CF00AFDF}" type="slidenum">
              <a:rPr lang="en-US" sz="1400"/>
              <a:pPr eaLnBrk="1" hangingPunct="1"/>
              <a:t>42</a:t>
            </a:fld>
            <a:endParaRPr 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Dynamic-Programming Approach to the LCS Problem</a:t>
            </a:r>
          </a:p>
        </p:txBody>
      </p:sp>
      <p:sp>
        <p:nvSpPr>
          <p:cNvPr id="3174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524000"/>
            <a:ext cx="7772400" cy="2895600"/>
          </a:xfrm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Define L[i,j] to be the length of the longest common subsequence of X[0..i] and Y[0..j].</a:t>
            </a:r>
          </a:p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Allow for -1 as an index, so L[-1,k] = 0 and L[k,-1]=0, to indicate that the null part of X or Y has no match with the other.</a:t>
            </a:r>
          </a:p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Then we can define L[i,j] in the general case as follows:</a:t>
            </a:r>
          </a:p>
          <a:p>
            <a:pPr marL="800100" lvl="1" indent="-342900" eaLnBrk="1" hangingPunct="1">
              <a:lnSpc>
                <a:spcPct val="90000"/>
              </a:lnSpc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If xi=yj, then L[i,j] = L[i-1,j-1] + 1 (we can add this match)</a:t>
            </a:r>
          </a:p>
          <a:p>
            <a:pPr marL="800100" lvl="1" indent="-342900" eaLnBrk="1" hangingPunct="1">
              <a:lnSpc>
                <a:spcPct val="90000"/>
              </a:lnSpc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If xi</a:t>
            </a:r>
            <a:r>
              <a:rPr lang="en-US" sz="2000">
                <a:latin typeface="Tahoma" charset="0"/>
                <a:cs typeface="Tahoma" charset="0"/>
              </a:rPr>
              <a:t>≠yj, then L[i,j] = max{L[i-1,j], L[i,j-1]} (we have no match here)</a:t>
            </a:r>
            <a:endParaRPr lang="en-US" sz="2000">
              <a:latin typeface="Tahoma" charset="0"/>
            </a:endParaRPr>
          </a:p>
        </p:txBody>
      </p:sp>
      <p:pic>
        <p:nvPicPr>
          <p:cNvPr id="31749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8" r="27777" b="64191"/>
          <a:stretch>
            <a:fillRect/>
          </a:stretch>
        </p:blipFill>
        <p:spPr>
          <a:xfrm>
            <a:off x="304800" y="4794250"/>
            <a:ext cx="8534400" cy="1530350"/>
          </a:xfrm>
          <a:noFill/>
        </p:spPr>
      </p:pic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286000" y="4343400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Case 1: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486400" y="4343400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29168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7678250-314B-9944-88D1-C04599D9575A}" type="slidenum">
              <a:rPr lang="en-US" sz="1400"/>
              <a:pPr eaLnBrk="1" hangingPunct="1"/>
              <a:t>43</a:t>
            </a:fld>
            <a:endParaRPr 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 LCS Algorithm</a:t>
            </a:r>
          </a:p>
        </p:txBody>
      </p:sp>
      <p:sp>
        <p:nvSpPr>
          <p:cNvPr id="32772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Algorithm </a:t>
            </a:r>
            <a:r>
              <a:rPr lang="en-US" sz="1800">
                <a:latin typeface="Tahoma" charset="0"/>
              </a:rPr>
              <a:t>LCS(X,Y ):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Input:	</a:t>
            </a:r>
            <a:r>
              <a:rPr lang="en-US" sz="1800">
                <a:latin typeface="Tahoma" charset="0"/>
              </a:rPr>
              <a:t>Strings X and Y with n and m elements, respectively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Output: </a:t>
            </a:r>
            <a:r>
              <a:rPr lang="en-US" sz="1800">
                <a:latin typeface="Tahoma" charset="0"/>
              </a:rPr>
              <a:t>For i = 0,…,n-1, j = 0,...,m-1, the length L[i, j] of a longest string that is a subsequence of both the string X[0..i] = x</a:t>
            </a:r>
            <a:r>
              <a:rPr lang="en-US" sz="1800" baseline="-25000">
                <a:latin typeface="Tahoma" charset="0"/>
              </a:rPr>
              <a:t>0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…x</a:t>
            </a:r>
            <a:r>
              <a:rPr lang="en-US" sz="1800" baseline="-25000">
                <a:latin typeface="Tahoma" charset="0"/>
              </a:rPr>
              <a:t>i  </a:t>
            </a:r>
            <a:r>
              <a:rPr lang="en-US" sz="1800">
                <a:latin typeface="Tahoma" charset="0"/>
              </a:rPr>
              <a:t>and the string Y [0.. j] = y</a:t>
            </a:r>
            <a:r>
              <a:rPr lang="en-US" sz="1800" baseline="-25000">
                <a:latin typeface="Tahoma" charset="0"/>
              </a:rPr>
              <a:t>0</a:t>
            </a:r>
            <a:r>
              <a:rPr lang="en-US" sz="1800">
                <a:latin typeface="Tahoma" charset="0"/>
              </a:rPr>
              <a:t>y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 sz="1800">
                <a:latin typeface="Tahoma" charset="0"/>
              </a:rPr>
              <a:t>y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…y</a:t>
            </a:r>
            <a:r>
              <a:rPr lang="en-US" sz="1800" baseline="-25000">
                <a:latin typeface="Tahoma" charset="0"/>
              </a:rPr>
              <a:t>j</a:t>
            </a:r>
            <a:r>
              <a:rPr lang="en-US" sz="1800">
                <a:latin typeface="Tahoma" charset="0"/>
              </a:rPr>
              <a:t>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i =1 to n-1 </a:t>
            </a:r>
            <a:r>
              <a:rPr lang="en-US" sz="1800" b="1">
                <a:latin typeface="Tahoma" charset="0"/>
              </a:rPr>
              <a:t>do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L[i,-1] = 0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j =0 to m-1 </a:t>
            </a:r>
            <a:r>
              <a:rPr lang="en-US" sz="1800" b="1">
                <a:latin typeface="Tahoma" charset="0"/>
              </a:rPr>
              <a:t>do</a:t>
            </a:r>
            <a:r>
              <a:rPr lang="en-US" sz="1800">
                <a:latin typeface="Tahoma" charset="0"/>
              </a:rPr>
              <a:t>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L[-1,j] = 0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i =0 to n-1 </a:t>
            </a:r>
            <a:r>
              <a:rPr lang="en-US" sz="1800" b="1">
                <a:latin typeface="Tahoma" charset="0"/>
              </a:rPr>
              <a:t>do	</a:t>
            </a:r>
            <a:r>
              <a:rPr lang="en-US" sz="1800">
                <a:latin typeface="Tahoma" charset="0"/>
              </a:rPr>
              <a:t>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for </a:t>
            </a:r>
            <a:r>
              <a:rPr lang="en-US" sz="1800">
                <a:latin typeface="Tahoma" charset="0"/>
              </a:rPr>
              <a:t>j =0 to m-1 </a:t>
            </a:r>
            <a:r>
              <a:rPr lang="en-US" sz="1800" b="1">
                <a:latin typeface="Tahoma" charset="0"/>
              </a:rPr>
              <a:t>do	</a:t>
            </a:r>
            <a:r>
              <a:rPr lang="en-US" sz="1800">
                <a:latin typeface="Tahoma" charset="0"/>
              </a:rPr>
              <a:t>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	if 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i</a:t>
            </a:r>
            <a:r>
              <a:rPr lang="en-US" sz="1800">
                <a:latin typeface="Tahoma" charset="0"/>
              </a:rPr>
              <a:t> = y</a:t>
            </a:r>
            <a:r>
              <a:rPr lang="en-US" sz="1800" baseline="-25000">
                <a:latin typeface="Tahoma" charset="0"/>
              </a:rPr>
              <a:t>j</a:t>
            </a:r>
            <a:r>
              <a:rPr lang="en-US" sz="1800">
                <a:latin typeface="Tahoma" charset="0"/>
              </a:rPr>
              <a:t>  </a:t>
            </a:r>
            <a:r>
              <a:rPr lang="en-US" sz="1800" b="1">
                <a:latin typeface="Tahoma" charset="0"/>
              </a:rPr>
              <a:t>then</a:t>
            </a:r>
            <a:endParaRPr lang="en-US" sz="1800">
              <a:latin typeface="Tahoma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L[i, j] = L[i-1, j-1] + 1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	else	</a:t>
            </a:r>
            <a:r>
              <a:rPr lang="en-US" sz="1800">
                <a:latin typeface="Tahoma" charset="0"/>
              </a:rPr>
              <a:t>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L[i, j] = max{L[i-1, j] , L[i, j-1]}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return </a:t>
            </a:r>
            <a:r>
              <a:rPr lang="en-US" sz="1800">
                <a:latin typeface="Tahoma" charset="0"/>
              </a:rPr>
              <a:t>array L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697358C-16B0-E94E-B74F-7F614AE321F0}" type="slidenum">
              <a:rPr lang="en-US" sz="1400"/>
              <a:pPr eaLnBrk="1" hangingPunct="1"/>
              <a:t>44</a:t>
            </a:fld>
            <a:endParaRPr 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Visualizing the LCS Algorithm</a:t>
            </a:r>
          </a:p>
        </p:txBody>
      </p:sp>
      <p:pic>
        <p:nvPicPr>
          <p:cNvPr id="33796" name="Picture 7" descr="table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13319" r="24074" b="31659"/>
          <a:stretch>
            <a:fillRect/>
          </a:stretch>
        </p:blipFill>
        <p:spPr>
          <a:xfrm>
            <a:off x="838200" y="1684338"/>
            <a:ext cx="7848600" cy="4454525"/>
          </a:xfrm>
          <a:noFill/>
        </p:spPr>
      </p:pic>
    </p:spTree>
    <p:extLst>
      <p:ext uri="{BB962C8B-B14F-4D97-AF65-F5344CB8AC3E}">
        <p14:creationId xmlns:p14="http://schemas.microsoft.com/office/powerpoint/2010/main" val="41834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45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Analysis of LCS Algorithm</a:t>
            </a: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3434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Blip>
                <a:blip r:embed="rId2"/>
              </a:buBlip>
              <a:defRPr/>
            </a:pPr>
            <a:r>
              <a:rPr lang="en-US" dirty="0" smtClean="0">
                <a:ea typeface="+mn-ea"/>
                <a:cs typeface="+mn-cs"/>
              </a:rPr>
              <a:t>We have two nested loops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The outer one iterates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The inner one iterates </a:t>
            </a:r>
            <a:r>
              <a:rPr lang="en-US" i="1" dirty="0" smtClean="0"/>
              <a:t>m</a:t>
            </a:r>
            <a:r>
              <a:rPr lang="en-US" dirty="0" smtClean="0"/>
              <a:t> times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A constant amount of work is done inside each iteration of the inner loop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Thus, the total running time is O(</a:t>
            </a:r>
            <a:r>
              <a:rPr lang="en-US" i="1" dirty="0" smtClean="0"/>
              <a:t>nm</a:t>
            </a:r>
            <a:r>
              <a:rPr lang="en-US" dirty="0" smtClean="0"/>
              <a:t>)</a:t>
            </a:r>
          </a:p>
          <a:p>
            <a:pPr eaLnBrk="1" hangingPunct="1">
              <a:buFont typeface="Wingdings" pitchFamily="2" charset="2"/>
              <a:buBlip>
                <a:blip r:embed="rId2"/>
              </a:buBlip>
              <a:defRPr/>
            </a:pPr>
            <a:r>
              <a:rPr lang="en-US" dirty="0" smtClean="0">
                <a:ea typeface="+mn-ea"/>
                <a:cs typeface="+mn-cs"/>
              </a:rPr>
              <a:t>Answer is contained in L[</a:t>
            </a:r>
            <a:r>
              <a:rPr lang="en-US" dirty="0" err="1" smtClean="0">
                <a:ea typeface="+mn-ea"/>
                <a:cs typeface="+mn-cs"/>
              </a:rPr>
              <a:t>n,m</a:t>
            </a:r>
            <a:r>
              <a:rPr lang="en-US" dirty="0" smtClean="0">
                <a:ea typeface="+mn-ea"/>
                <a:cs typeface="+mn-cs"/>
              </a:rPr>
              <a:t>] (and the subsequence can be recovered from the L table).</a:t>
            </a:r>
          </a:p>
        </p:txBody>
      </p:sp>
    </p:spTree>
    <p:extLst>
      <p:ext uri="{BB962C8B-B14F-4D97-AF65-F5344CB8AC3E}">
        <p14:creationId xmlns:p14="http://schemas.microsoft.com/office/powerpoint/2010/main" val="37525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0/1 Knapsack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46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0/1 Knapsack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98690"/>
            <a:ext cx="3200400" cy="312858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6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7B8D-4963-4A4A-A1F1-6AC96EE687FA}" type="slidenum">
              <a:rPr lang="en-US"/>
              <a:pPr/>
              <a:t>47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1143000"/>
          </a:xfrm>
        </p:spPr>
        <p:txBody>
          <a:bodyPr/>
          <a:lstStyle/>
          <a:p>
            <a:r>
              <a:rPr lang="en-US"/>
              <a:t>The 0/1 Knapsack Problem</a:t>
            </a:r>
          </a:p>
        </p:txBody>
      </p:sp>
      <p:sp>
        <p:nvSpPr>
          <p:cNvPr id="185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1534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Given: A set S of n items, with each item i having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w</a:t>
            </a:r>
            <a:r>
              <a:rPr lang="en-US" sz="2000" baseline="-25000"/>
              <a:t>i</a:t>
            </a:r>
            <a:r>
              <a:rPr lang="en-US" sz="2000"/>
              <a:t> - a positive weight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</a:t>
            </a:r>
            <a:r>
              <a:rPr lang="en-US" sz="2000" baseline="-25000"/>
              <a:t>i</a:t>
            </a:r>
            <a:r>
              <a:rPr lang="en-US" sz="2000"/>
              <a:t> - a positive benefit</a:t>
            </a:r>
          </a:p>
          <a:p>
            <a:pPr>
              <a:lnSpc>
                <a:spcPct val="80000"/>
              </a:lnSpc>
            </a:pPr>
            <a:r>
              <a:rPr lang="en-US" sz="2400"/>
              <a:t>Goal: Choose items with maximum total benefit but with weight at most W.</a:t>
            </a:r>
          </a:p>
          <a:p>
            <a:pPr>
              <a:lnSpc>
                <a:spcPct val="80000"/>
              </a:lnSpc>
            </a:pPr>
            <a:r>
              <a:rPr lang="en-US" sz="2400"/>
              <a:t>If we are </a:t>
            </a:r>
            <a:r>
              <a:rPr lang="en-US" sz="2400" b="1">
                <a:solidFill>
                  <a:schemeClr val="tx2"/>
                </a:solidFill>
              </a:rPr>
              <a:t>not</a:t>
            </a:r>
            <a:r>
              <a:rPr lang="en-US" sz="2400"/>
              <a:t> allowed to take fractional amounts, then this is the </a:t>
            </a:r>
            <a:r>
              <a:rPr lang="en-US" sz="2400" b="1">
                <a:solidFill>
                  <a:schemeClr val="tx2"/>
                </a:solidFill>
              </a:rPr>
              <a:t>0/1 knapsack problem</a:t>
            </a:r>
            <a:r>
              <a:rPr lang="en-US" sz="2400"/>
              <a:t>.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In this case, we let T</a:t>
            </a:r>
            <a:r>
              <a:rPr lang="en-US" sz="2000" baseline="-25000"/>
              <a:t> </a:t>
            </a:r>
            <a:r>
              <a:rPr lang="en-US" sz="2000"/>
              <a:t>denote the set of items we take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r>
              <a:rPr lang="en-US" sz="2000"/>
              <a:t>Objective: maximize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r>
              <a:rPr lang="en-US" sz="2000"/>
              <a:t>Constraint:</a:t>
            </a:r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/>
        </p:nvGraphicFramePr>
        <p:xfrm>
          <a:off x="4191000" y="4343400"/>
          <a:ext cx="8175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5" imgW="330120" imgH="342720" progId="Equation.3">
                  <p:embed/>
                </p:oleObj>
              </mc:Choice>
              <mc:Fallback>
                <p:oleObj name="Equation" r:id="rId5" imgW="33012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81756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/>
        </p:nvGraphicFramePr>
        <p:xfrm>
          <a:off x="3048000" y="5257800"/>
          <a:ext cx="163671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Equation" r:id="rId7" imgW="660240" imgH="342720" progId="Equation.3">
                  <p:embed/>
                </p:oleObj>
              </mc:Choice>
              <mc:Fallback>
                <p:oleObj name="Equation" r:id="rId7" imgW="6602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163671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9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1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729D-24DD-2247-9580-734E36173C92}" type="slidenum">
              <a:rPr lang="en-US"/>
              <a:pPr/>
              <a:t>48</a:t>
            </a:fld>
            <a:endParaRPr lang="en-US"/>
          </a:p>
        </p:txBody>
      </p:sp>
      <p:sp>
        <p:nvSpPr>
          <p:cNvPr id="186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2296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Given: A set S of n items, with each item i having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b</a:t>
            </a:r>
            <a:r>
              <a:rPr lang="en-US" sz="2000" baseline="-25000"/>
              <a:t>i</a:t>
            </a:r>
            <a:r>
              <a:rPr lang="en-US" sz="2000"/>
              <a:t> - a positive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benefit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/>
              <a:t>w</a:t>
            </a:r>
            <a:r>
              <a:rPr lang="en-US" sz="2000" baseline="-25000"/>
              <a:t>i</a:t>
            </a:r>
            <a:r>
              <a:rPr lang="en-US" sz="2000"/>
              <a:t> - a positive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weight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400"/>
              <a:t>Goal: Choose items with maximum total benefit but with weight at most W.</a:t>
            </a:r>
          </a:p>
        </p:txBody>
      </p:sp>
      <p:grpSp>
        <p:nvGrpSpPr>
          <p:cNvPr id="186539" name="Group 171"/>
          <p:cNvGrpSpPr>
            <a:grpSpLocks/>
          </p:cNvGrpSpPr>
          <p:nvPr/>
        </p:nvGrpSpPr>
        <p:grpSpPr bwMode="auto">
          <a:xfrm>
            <a:off x="3581400" y="3429000"/>
            <a:ext cx="885825" cy="1262063"/>
            <a:chOff x="3474" y="61"/>
            <a:chExt cx="558" cy="795"/>
          </a:xfrm>
        </p:grpSpPr>
        <p:sp>
          <p:nvSpPr>
            <p:cNvPr id="186466" name="Freeform 98"/>
            <p:cNvSpPr>
              <a:spLocks/>
            </p:cNvSpPr>
            <p:nvPr/>
          </p:nvSpPr>
          <p:spPr bwMode="auto">
            <a:xfrm>
              <a:off x="3478" y="66"/>
              <a:ext cx="540" cy="774"/>
            </a:xfrm>
            <a:custGeom>
              <a:avLst/>
              <a:gdLst>
                <a:gd name="T0" fmla="*/ 0 w 920"/>
                <a:gd name="T1" fmla="*/ 129 h 1680"/>
                <a:gd name="T2" fmla="*/ 692 w 920"/>
                <a:gd name="T3" fmla="*/ 30 h 1680"/>
                <a:gd name="T4" fmla="*/ 693 w 920"/>
                <a:gd name="T5" fmla="*/ 29 h 1680"/>
                <a:gd name="T6" fmla="*/ 696 w 920"/>
                <a:gd name="T7" fmla="*/ 26 h 1680"/>
                <a:gd name="T8" fmla="*/ 703 w 920"/>
                <a:gd name="T9" fmla="*/ 23 h 1680"/>
                <a:gd name="T10" fmla="*/ 711 w 920"/>
                <a:gd name="T11" fmla="*/ 19 h 1680"/>
                <a:gd name="T12" fmla="*/ 720 w 920"/>
                <a:gd name="T13" fmla="*/ 15 h 1680"/>
                <a:gd name="T14" fmla="*/ 732 w 920"/>
                <a:gd name="T15" fmla="*/ 10 h 1680"/>
                <a:gd name="T16" fmla="*/ 746 w 920"/>
                <a:gd name="T17" fmla="*/ 7 h 1680"/>
                <a:gd name="T18" fmla="*/ 761 w 920"/>
                <a:gd name="T19" fmla="*/ 3 h 1680"/>
                <a:gd name="T20" fmla="*/ 776 w 920"/>
                <a:gd name="T21" fmla="*/ 1 h 1680"/>
                <a:gd name="T22" fmla="*/ 793 w 920"/>
                <a:gd name="T23" fmla="*/ 0 h 1680"/>
                <a:gd name="T24" fmla="*/ 810 w 920"/>
                <a:gd name="T25" fmla="*/ 1 h 1680"/>
                <a:gd name="T26" fmla="*/ 829 w 920"/>
                <a:gd name="T27" fmla="*/ 4 h 1680"/>
                <a:gd name="T28" fmla="*/ 848 w 920"/>
                <a:gd name="T29" fmla="*/ 9 h 1680"/>
                <a:gd name="T30" fmla="*/ 867 w 920"/>
                <a:gd name="T31" fmla="*/ 18 h 1680"/>
                <a:gd name="T32" fmla="*/ 886 w 920"/>
                <a:gd name="T33" fmla="*/ 30 h 1680"/>
                <a:gd name="T34" fmla="*/ 906 w 920"/>
                <a:gd name="T35" fmla="*/ 45 h 1680"/>
                <a:gd name="T36" fmla="*/ 920 w 920"/>
                <a:gd name="T37" fmla="*/ 1640 h 1680"/>
                <a:gd name="T38" fmla="*/ 918 w 920"/>
                <a:gd name="T39" fmla="*/ 1641 h 1680"/>
                <a:gd name="T40" fmla="*/ 914 w 920"/>
                <a:gd name="T41" fmla="*/ 1642 h 1680"/>
                <a:gd name="T42" fmla="*/ 907 w 920"/>
                <a:gd name="T43" fmla="*/ 1645 h 1680"/>
                <a:gd name="T44" fmla="*/ 898 w 920"/>
                <a:gd name="T45" fmla="*/ 1648 h 1680"/>
                <a:gd name="T46" fmla="*/ 887 w 920"/>
                <a:gd name="T47" fmla="*/ 1651 h 1680"/>
                <a:gd name="T48" fmla="*/ 874 w 920"/>
                <a:gd name="T49" fmla="*/ 1656 h 1680"/>
                <a:gd name="T50" fmla="*/ 859 w 920"/>
                <a:gd name="T51" fmla="*/ 1661 h 1680"/>
                <a:gd name="T52" fmla="*/ 841 w 920"/>
                <a:gd name="T53" fmla="*/ 1664 h 1680"/>
                <a:gd name="T54" fmla="*/ 822 w 920"/>
                <a:gd name="T55" fmla="*/ 1669 h 1680"/>
                <a:gd name="T56" fmla="*/ 802 w 920"/>
                <a:gd name="T57" fmla="*/ 1672 h 1680"/>
                <a:gd name="T58" fmla="*/ 780 w 920"/>
                <a:gd name="T59" fmla="*/ 1676 h 1680"/>
                <a:gd name="T60" fmla="*/ 758 w 920"/>
                <a:gd name="T61" fmla="*/ 1678 h 1680"/>
                <a:gd name="T62" fmla="*/ 734 w 920"/>
                <a:gd name="T63" fmla="*/ 1679 h 1680"/>
                <a:gd name="T64" fmla="*/ 710 w 920"/>
                <a:gd name="T65" fmla="*/ 1680 h 1680"/>
                <a:gd name="T66" fmla="*/ 685 w 920"/>
                <a:gd name="T67" fmla="*/ 1679 h 1680"/>
                <a:gd name="T68" fmla="*/ 659 w 920"/>
                <a:gd name="T69" fmla="*/ 1677 h 1680"/>
                <a:gd name="T70" fmla="*/ 20 w 920"/>
                <a:gd name="T71" fmla="*/ 1632 h 1680"/>
                <a:gd name="T72" fmla="*/ 0 w 920"/>
                <a:gd name="T73" fmla="*/ 129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0" h="1680">
                  <a:moveTo>
                    <a:pt x="0" y="129"/>
                  </a:moveTo>
                  <a:lnTo>
                    <a:pt x="692" y="30"/>
                  </a:lnTo>
                  <a:lnTo>
                    <a:pt x="693" y="29"/>
                  </a:lnTo>
                  <a:lnTo>
                    <a:pt x="696" y="26"/>
                  </a:lnTo>
                  <a:lnTo>
                    <a:pt x="703" y="23"/>
                  </a:lnTo>
                  <a:lnTo>
                    <a:pt x="711" y="19"/>
                  </a:lnTo>
                  <a:lnTo>
                    <a:pt x="720" y="15"/>
                  </a:lnTo>
                  <a:lnTo>
                    <a:pt x="732" y="10"/>
                  </a:lnTo>
                  <a:lnTo>
                    <a:pt x="746" y="7"/>
                  </a:lnTo>
                  <a:lnTo>
                    <a:pt x="761" y="3"/>
                  </a:lnTo>
                  <a:lnTo>
                    <a:pt x="776" y="1"/>
                  </a:lnTo>
                  <a:lnTo>
                    <a:pt x="793" y="0"/>
                  </a:lnTo>
                  <a:lnTo>
                    <a:pt x="810" y="1"/>
                  </a:lnTo>
                  <a:lnTo>
                    <a:pt x="829" y="4"/>
                  </a:lnTo>
                  <a:lnTo>
                    <a:pt x="848" y="9"/>
                  </a:lnTo>
                  <a:lnTo>
                    <a:pt x="867" y="18"/>
                  </a:lnTo>
                  <a:lnTo>
                    <a:pt x="886" y="30"/>
                  </a:lnTo>
                  <a:lnTo>
                    <a:pt x="906" y="45"/>
                  </a:lnTo>
                  <a:lnTo>
                    <a:pt x="920" y="1640"/>
                  </a:lnTo>
                  <a:lnTo>
                    <a:pt x="918" y="1641"/>
                  </a:lnTo>
                  <a:lnTo>
                    <a:pt x="914" y="1642"/>
                  </a:lnTo>
                  <a:lnTo>
                    <a:pt x="907" y="1645"/>
                  </a:lnTo>
                  <a:lnTo>
                    <a:pt x="898" y="1648"/>
                  </a:lnTo>
                  <a:lnTo>
                    <a:pt x="887" y="1651"/>
                  </a:lnTo>
                  <a:lnTo>
                    <a:pt x="874" y="1656"/>
                  </a:lnTo>
                  <a:lnTo>
                    <a:pt x="859" y="1661"/>
                  </a:lnTo>
                  <a:lnTo>
                    <a:pt x="841" y="1664"/>
                  </a:lnTo>
                  <a:lnTo>
                    <a:pt x="822" y="1669"/>
                  </a:lnTo>
                  <a:lnTo>
                    <a:pt x="802" y="1672"/>
                  </a:lnTo>
                  <a:lnTo>
                    <a:pt x="780" y="1676"/>
                  </a:lnTo>
                  <a:lnTo>
                    <a:pt x="758" y="1678"/>
                  </a:lnTo>
                  <a:lnTo>
                    <a:pt x="734" y="1679"/>
                  </a:lnTo>
                  <a:lnTo>
                    <a:pt x="710" y="1680"/>
                  </a:lnTo>
                  <a:lnTo>
                    <a:pt x="685" y="1679"/>
                  </a:lnTo>
                  <a:lnTo>
                    <a:pt x="659" y="1677"/>
                  </a:lnTo>
                  <a:lnTo>
                    <a:pt x="20" y="1632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7" name="Freeform 99"/>
            <p:cNvSpPr>
              <a:spLocks/>
            </p:cNvSpPr>
            <p:nvPr/>
          </p:nvSpPr>
          <p:spPr bwMode="auto">
            <a:xfrm>
              <a:off x="3474" y="85"/>
              <a:ext cx="436" cy="752"/>
            </a:xfrm>
            <a:custGeom>
              <a:avLst/>
              <a:gdLst>
                <a:gd name="T0" fmla="*/ 703 w 743"/>
                <a:gd name="T1" fmla="*/ 0 h 1632"/>
                <a:gd name="T2" fmla="*/ 743 w 743"/>
                <a:gd name="T3" fmla="*/ 1632 h 1632"/>
                <a:gd name="T4" fmla="*/ 21 w 743"/>
                <a:gd name="T5" fmla="*/ 1602 h 1632"/>
                <a:gd name="T6" fmla="*/ 0 w 743"/>
                <a:gd name="T7" fmla="*/ 106 h 1632"/>
                <a:gd name="T8" fmla="*/ 703 w 743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632">
                  <a:moveTo>
                    <a:pt x="703" y="0"/>
                  </a:moveTo>
                  <a:lnTo>
                    <a:pt x="743" y="1632"/>
                  </a:lnTo>
                  <a:lnTo>
                    <a:pt x="21" y="1602"/>
                  </a:lnTo>
                  <a:lnTo>
                    <a:pt x="0" y="106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8" name="Freeform 100"/>
            <p:cNvSpPr>
              <a:spLocks/>
            </p:cNvSpPr>
            <p:nvPr/>
          </p:nvSpPr>
          <p:spPr bwMode="auto">
            <a:xfrm>
              <a:off x="3886" y="73"/>
              <a:ext cx="85" cy="783"/>
            </a:xfrm>
            <a:custGeom>
              <a:avLst/>
              <a:gdLst>
                <a:gd name="T0" fmla="*/ 75 w 144"/>
                <a:gd name="T1" fmla="*/ 10 h 1701"/>
                <a:gd name="T2" fmla="*/ 75 w 144"/>
                <a:gd name="T3" fmla="*/ 80 h 1701"/>
                <a:gd name="T4" fmla="*/ 77 w 144"/>
                <a:gd name="T5" fmla="*/ 264 h 1701"/>
                <a:gd name="T6" fmla="*/ 81 w 144"/>
                <a:gd name="T7" fmla="*/ 526 h 1701"/>
                <a:gd name="T8" fmla="*/ 88 w 144"/>
                <a:gd name="T9" fmla="*/ 825 h 1701"/>
                <a:gd name="T10" fmla="*/ 96 w 144"/>
                <a:gd name="T11" fmla="*/ 1126 h 1701"/>
                <a:gd name="T12" fmla="*/ 108 w 144"/>
                <a:gd name="T13" fmla="*/ 1387 h 1701"/>
                <a:gd name="T14" fmla="*/ 123 w 144"/>
                <a:gd name="T15" fmla="*/ 1574 h 1701"/>
                <a:gd name="T16" fmla="*/ 144 w 144"/>
                <a:gd name="T17" fmla="*/ 1646 h 1701"/>
                <a:gd name="T18" fmla="*/ 31 w 144"/>
                <a:gd name="T19" fmla="*/ 1701 h 1701"/>
                <a:gd name="T20" fmla="*/ 0 w 144"/>
                <a:gd name="T21" fmla="*/ 26 h 1701"/>
                <a:gd name="T22" fmla="*/ 2 w 144"/>
                <a:gd name="T23" fmla="*/ 24 h 1701"/>
                <a:gd name="T24" fmla="*/ 10 w 144"/>
                <a:gd name="T25" fmla="*/ 19 h 1701"/>
                <a:gd name="T26" fmla="*/ 21 w 144"/>
                <a:gd name="T27" fmla="*/ 13 h 1701"/>
                <a:gd name="T28" fmla="*/ 35 w 144"/>
                <a:gd name="T29" fmla="*/ 6 h 1701"/>
                <a:gd name="T30" fmla="*/ 47 w 144"/>
                <a:gd name="T31" fmla="*/ 2 h 1701"/>
                <a:gd name="T32" fmla="*/ 59 w 144"/>
                <a:gd name="T33" fmla="*/ 0 h 1701"/>
                <a:gd name="T34" fmla="*/ 69 w 144"/>
                <a:gd name="T35" fmla="*/ 2 h 1701"/>
                <a:gd name="T36" fmla="*/ 75 w 144"/>
                <a:gd name="T37" fmla="*/ 1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1701">
                  <a:moveTo>
                    <a:pt x="75" y="10"/>
                  </a:moveTo>
                  <a:lnTo>
                    <a:pt x="75" y="80"/>
                  </a:lnTo>
                  <a:lnTo>
                    <a:pt x="77" y="264"/>
                  </a:lnTo>
                  <a:lnTo>
                    <a:pt x="81" y="526"/>
                  </a:lnTo>
                  <a:lnTo>
                    <a:pt x="88" y="825"/>
                  </a:lnTo>
                  <a:lnTo>
                    <a:pt x="96" y="1126"/>
                  </a:lnTo>
                  <a:lnTo>
                    <a:pt x="108" y="1387"/>
                  </a:lnTo>
                  <a:lnTo>
                    <a:pt x="123" y="1574"/>
                  </a:lnTo>
                  <a:lnTo>
                    <a:pt x="144" y="1646"/>
                  </a:lnTo>
                  <a:lnTo>
                    <a:pt x="31" y="1701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19"/>
                  </a:lnTo>
                  <a:lnTo>
                    <a:pt x="21" y="13"/>
                  </a:lnTo>
                  <a:lnTo>
                    <a:pt x="35" y="6"/>
                  </a:lnTo>
                  <a:lnTo>
                    <a:pt x="47" y="2"/>
                  </a:lnTo>
                  <a:lnTo>
                    <a:pt x="59" y="0"/>
                  </a:lnTo>
                  <a:lnTo>
                    <a:pt x="69" y="2"/>
                  </a:lnTo>
                  <a:lnTo>
                    <a:pt x="75" y="1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9" name="Freeform 101"/>
            <p:cNvSpPr>
              <a:spLocks/>
            </p:cNvSpPr>
            <p:nvPr/>
          </p:nvSpPr>
          <p:spPr bwMode="auto">
            <a:xfrm>
              <a:off x="3906" y="188"/>
              <a:ext cx="124" cy="51"/>
            </a:xfrm>
            <a:custGeom>
              <a:avLst/>
              <a:gdLst>
                <a:gd name="T0" fmla="*/ 4 w 210"/>
                <a:gd name="T1" fmla="*/ 20 h 111"/>
                <a:gd name="T2" fmla="*/ 6 w 210"/>
                <a:gd name="T3" fmla="*/ 20 h 111"/>
                <a:gd name="T4" fmla="*/ 11 w 210"/>
                <a:gd name="T5" fmla="*/ 19 h 111"/>
                <a:gd name="T6" fmla="*/ 19 w 210"/>
                <a:gd name="T7" fmla="*/ 17 h 111"/>
                <a:gd name="T8" fmla="*/ 31 w 210"/>
                <a:gd name="T9" fmla="*/ 14 h 111"/>
                <a:gd name="T10" fmla="*/ 43 w 210"/>
                <a:gd name="T11" fmla="*/ 12 h 111"/>
                <a:gd name="T12" fmla="*/ 58 w 210"/>
                <a:gd name="T13" fmla="*/ 10 h 111"/>
                <a:gd name="T14" fmla="*/ 74 w 210"/>
                <a:gd name="T15" fmla="*/ 6 h 111"/>
                <a:gd name="T16" fmla="*/ 92 w 210"/>
                <a:gd name="T17" fmla="*/ 4 h 111"/>
                <a:gd name="T18" fmla="*/ 109 w 210"/>
                <a:gd name="T19" fmla="*/ 3 h 111"/>
                <a:gd name="T20" fmla="*/ 127 w 210"/>
                <a:gd name="T21" fmla="*/ 0 h 111"/>
                <a:gd name="T22" fmla="*/ 145 w 210"/>
                <a:gd name="T23" fmla="*/ 0 h 111"/>
                <a:gd name="T24" fmla="*/ 161 w 210"/>
                <a:gd name="T25" fmla="*/ 0 h 111"/>
                <a:gd name="T26" fmla="*/ 176 w 210"/>
                <a:gd name="T27" fmla="*/ 2 h 111"/>
                <a:gd name="T28" fmla="*/ 190 w 210"/>
                <a:gd name="T29" fmla="*/ 5 h 111"/>
                <a:gd name="T30" fmla="*/ 201 w 210"/>
                <a:gd name="T31" fmla="*/ 9 h 111"/>
                <a:gd name="T32" fmla="*/ 210 w 210"/>
                <a:gd name="T33" fmla="*/ 14 h 111"/>
                <a:gd name="T34" fmla="*/ 206 w 210"/>
                <a:gd name="T35" fmla="*/ 101 h 111"/>
                <a:gd name="T36" fmla="*/ 203 w 210"/>
                <a:gd name="T37" fmla="*/ 101 h 111"/>
                <a:gd name="T38" fmla="*/ 198 w 210"/>
                <a:gd name="T39" fmla="*/ 100 h 111"/>
                <a:gd name="T40" fmla="*/ 188 w 210"/>
                <a:gd name="T41" fmla="*/ 98 h 111"/>
                <a:gd name="T42" fmla="*/ 177 w 210"/>
                <a:gd name="T43" fmla="*/ 97 h 111"/>
                <a:gd name="T44" fmla="*/ 163 w 210"/>
                <a:gd name="T45" fmla="*/ 96 h 111"/>
                <a:gd name="T46" fmla="*/ 147 w 210"/>
                <a:gd name="T47" fmla="*/ 95 h 111"/>
                <a:gd name="T48" fmla="*/ 130 w 210"/>
                <a:gd name="T49" fmla="*/ 94 h 111"/>
                <a:gd name="T50" fmla="*/ 111 w 210"/>
                <a:gd name="T51" fmla="*/ 93 h 111"/>
                <a:gd name="T52" fmla="*/ 93 w 210"/>
                <a:gd name="T53" fmla="*/ 91 h 111"/>
                <a:gd name="T54" fmla="*/ 74 w 210"/>
                <a:gd name="T55" fmla="*/ 93 h 111"/>
                <a:gd name="T56" fmla="*/ 57 w 210"/>
                <a:gd name="T57" fmla="*/ 93 h 111"/>
                <a:gd name="T58" fmla="*/ 41 w 210"/>
                <a:gd name="T59" fmla="*/ 95 h 111"/>
                <a:gd name="T60" fmla="*/ 27 w 210"/>
                <a:gd name="T61" fmla="*/ 97 h 111"/>
                <a:gd name="T62" fmla="*/ 15 w 210"/>
                <a:gd name="T63" fmla="*/ 101 h 111"/>
                <a:gd name="T64" fmla="*/ 5 w 210"/>
                <a:gd name="T65" fmla="*/ 105 h 111"/>
                <a:gd name="T66" fmla="*/ 0 w 210"/>
                <a:gd name="T67" fmla="*/ 111 h 111"/>
                <a:gd name="T68" fmla="*/ 4 w 210"/>
                <a:gd name="T69" fmla="*/ 2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111">
                  <a:moveTo>
                    <a:pt x="4" y="20"/>
                  </a:moveTo>
                  <a:lnTo>
                    <a:pt x="6" y="20"/>
                  </a:lnTo>
                  <a:lnTo>
                    <a:pt x="11" y="19"/>
                  </a:lnTo>
                  <a:lnTo>
                    <a:pt x="19" y="17"/>
                  </a:lnTo>
                  <a:lnTo>
                    <a:pt x="31" y="14"/>
                  </a:lnTo>
                  <a:lnTo>
                    <a:pt x="43" y="12"/>
                  </a:lnTo>
                  <a:lnTo>
                    <a:pt x="58" y="10"/>
                  </a:lnTo>
                  <a:lnTo>
                    <a:pt x="74" y="6"/>
                  </a:lnTo>
                  <a:lnTo>
                    <a:pt x="92" y="4"/>
                  </a:lnTo>
                  <a:lnTo>
                    <a:pt x="109" y="3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61" y="0"/>
                  </a:lnTo>
                  <a:lnTo>
                    <a:pt x="176" y="2"/>
                  </a:lnTo>
                  <a:lnTo>
                    <a:pt x="190" y="5"/>
                  </a:lnTo>
                  <a:lnTo>
                    <a:pt x="201" y="9"/>
                  </a:lnTo>
                  <a:lnTo>
                    <a:pt x="210" y="14"/>
                  </a:lnTo>
                  <a:lnTo>
                    <a:pt x="206" y="101"/>
                  </a:lnTo>
                  <a:lnTo>
                    <a:pt x="203" y="101"/>
                  </a:lnTo>
                  <a:lnTo>
                    <a:pt x="198" y="100"/>
                  </a:lnTo>
                  <a:lnTo>
                    <a:pt x="188" y="98"/>
                  </a:lnTo>
                  <a:lnTo>
                    <a:pt x="177" y="97"/>
                  </a:lnTo>
                  <a:lnTo>
                    <a:pt x="163" y="96"/>
                  </a:lnTo>
                  <a:lnTo>
                    <a:pt x="147" y="95"/>
                  </a:lnTo>
                  <a:lnTo>
                    <a:pt x="130" y="94"/>
                  </a:lnTo>
                  <a:lnTo>
                    <a:pt x="111" y="93"/>
                  </a:lnTo>
                  <a:lnTo>
                    <a:pt x="93" y="91"/>
                  </a:lnTo>
                  <a:lnTo>
                    <a:pt x="74" y="93"/>
                  </a:lnTo>
                  <a:lnTo>
                    <a:pt x="57" y="93"/>
                  </a:lnTo>
                  <a:lnTo>
                    <a:pt x="41" y="95"/>
                  </a:lnTo>
                  <a:lnTo>
                    <a:pt x="27" y="97"/>
                  </a:lnTo>
                  <a:lnTo>
                    <a:pt x="15" y="101"/>
                  </a:lnTo>
                  <a:lnTo>
                    <a:pt x="5" y="105"/>
                  </a:lnTo>
                  <a:lnTo>
                    <a:pt x="0" y="111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0" name="Freeform 102"/>
            <p:cNvSpPr>
              <a:spLocks/>
            </p:cNvSpPr>
            <p:nvPr/>
          </p:nvSpPr>
          <p:spPr bwMode="auto">
            <a:xfrm>
              <a:off x="3946" y="188"/>
              <a:ext cx="65" cy="44"/>
            </a:xfrm>
            <a:custGeom>
              <a:avLst/>
              <a:gdLst>
                <a:gd name="T0" fmla="*/ 0 w 109"/>
                <a:gd name="T1" fmla="*/ 12 h 94"/>
                <a:gd name="T2" fmla="*/ 3 w 109"/>
                <a:gd name="T3" fmla="*/ 13 h 94"/>
                <a:gd name="T4" fmla="*/ 12 w 109"/>
                <a:gd name="T5" fmla="*/ 17 h 94"/>
                <a:gd name="T6" fmla="*/ 24 w 109"/>
                <a:gd name="T7" fmla="*/ 23 h 94"/>
                <a:gd name="T8" fmla="*/ 38 w 109"/>
                <a:gd name="T9" fmla="*/ 31 h 94"/>
                <a:gd name="T10" fmla="*/ 51 w 109"/>
                <a:gd name="T11" fmla="*/ 42 h 94"/>
                <a:gd name="T12" fmla="*/ 62 w 109"/>
                <a:gd name="T13" fmla="*/ 55 h 94"/>
                <a:gd name="T14" fmla="*/ 69 w 109"/>
                <a:gd name="T15" fmla="*/ 71 h 94"/>
                <a:gd name="T16" fmla="*/ 69 w 109"/>
                <a:gd name="T17" fmla="*/ 88 h 94"/>
                <a:gd name="T18" fmla="*/ 109 w 109"/>
                <a:gd name="T19" fmla="*/ 94 h 94"/>
                <a:gd name="T20" fmla="*/ 104 w 109"/>
                <a:gd name="T21" fmla="*/ 8 h 94"/>
                <a:gd name="T22" fmla="*/ 102 w 109"/>
                <a:gd name="T23" fmla="*/ 7 h 94"/>
                <a:gd name="T24" fmla="*/ 96 w 109"/>
                <a:gd name="T25" fmla="*/ 5 h 94"/>
                <a:gd name="T26" fmla="*/ 87 w 109"/>
                <a:gd name="T27" fmla="*/ 2 h 94"/>
                <a:gd name="T28" fmla="*/ 75 w 109"/>
                <a:gd name="T29" fmla="*/ 1 h 94"/>
                <a:gd name="T30" fmla="*/ 60 w 109"/>
                <a:gd name="T31" fmla="*/ 0 h 94"/>
                <a:gd name="T32" fmla="*/ 41 w 109"/>
                <a:gd name="T33" fmla="*/ 1 h 94"/>
                <a:gd name="T34" fmla="*/ 22 w 109"/>
                <a:gd name="T35" fmla="*/ 5 h 94"/>
                <a:gd name="T36" fmla="*/ 0 w 109"/>
                <a:gd name="T37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94">
                  <a:moveTo>
                    <a:pt x="0" y="12"/>
                  </a:moveTo>
                  <a:lnTo>
                    <a:pt x="3" y="13"/>
                  </a:lnTo>
                  <a:lnTo>
                    <a:pt x="12" y="17"/>
                  </a:lnTo>
                  <a:lnTo>
                    <a:pt x="24" y="23"/>
                  </a:lnTo>
                  <a:lnTo>
                    <a:pt x="38" y="31"/>
                  </a:lnTo>
                  <a:lnTo>
                    <a:pt x="51" y="42"/>
                  </a:lnTo>
                  <a:lnTo>
                    <a:pt x="62" y="55"/>
                  </a:lnTo>
                  <a:lnTo>
                    <a:pt x="69" y="71"/>
                  </a:lnTo>
                  <a:lnTo>
                    <a:pt x="69" y="88"/>
                  </a:lnTo>
                  <a:lnTo>
                    <a:pt x="109" y="94"/>
                  </a:lnTo>
                  <a:lnTo>
                    <a:pt x="104" y="8"/>
                  </a:lnTo>
                  <a:lnTo>
                    <a:pt x="102" y="7"/>
                  </a:lnTo>
                  <a:lnTo>
                    <a:pt x="96" y="5"/>
                  </a:lnTo>
                  <a:lnTo>
                    <a:pt x="87" y="2"/>
                  </a:lnTo>
                  <a:lnTo>
                    <a:pt x="75" y="1"/>
                  </a:lnTo>
                  <a:lnTo>
                    <a:pt x="60" y="0"/>
                  </a:lnTo>
                  <a:lnTo>
                    <a:pt x="41" y="1"/>
                  </a:lnTo>
                  <a:lnTo>
                    <a:pt x="22" y="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1" name="Freeform 103"/>
            <p:cNvSpPr>
              <a:spLocks/>
            </p:cNvSpPr>
            <p:nvPr/>
          </p:nvSpPr>
          <p:spPr bwMode="auto">
            <a:xfrm>
              <a:off x="3905" y="269"/>
              <a:ext cx="123" cy="18"/>
            </a:xfrm>
            <a:custGeom>
              <a:avLst/>
              <a:gdLst>
                <a:gd name="T0" fmla="*/ 5 w 211"/>
                <a:gd name="T1" fmla="*/ 7 h 39"/>
                <a:gd name="T2" fmla="*/ 7 w 211"/>
                <a:gd name="T3" fmla="*/ 7 h 39"/>
                <a:gd name="T4" fmla="*/ 12 w 211"/>
                <a:gd name="T5" fmla="*/ 7 h 39"/>
                <a:gd name="T6" fmla="*/ 20 w 211"/>
                <a:gd name="T7" fmla="*/ 5 h 39"/>
                <a:gd name="T8" fmla="*/ 31 w 211"/>
                <a:gd name="T9" fmla="*/ 4 h 39"/>
                <a:gd name="T10" fmla="*/ 44 w 211"/>
                <a:gd name="T11" fmla="*/ 4 h 39"/>
                <a:gd name="T12" fmla="*/ 59 w 211"/>
                <a:gd name="T13" fmla="*/ 3 h 39"/>
                <a:gd name="T14" fmla="*/ 75 w 211"/>
                <a:gd name="T15" fmla="*/ 2 h 39"/>
                <a:gd name="T16" fmla="*/ 92 w 211"/>
                <a:gd name="T17" fmla="*/ 1 h 39"/>
                <a:gd name="T18" fmla="*/ 110 w 211"/>
                <a:gd name="T19" fmla="*/ 1 h 39"/>
                <a:gd name="T20" fmla="*/ 128 w 211"/>
                <a:gd name="T21" fmla="*/ 0 h 39"/>
                <a:gd name="T22" fmla="*/ 145 w 211"/>
                <a:gd name="T23" fmla="*/ 0 h 39"/>
                <a:gd name="T24" fmla="*/ 162 w 211"/>
                <a:gd name="T25" fmla="*/ 1 h 39"/>
                <a:gd name="T26" fmla="*/ 176 w 211"/>
                <a:gd name="T27" fmla="*/ 1 h 39"/>
                <a:gd name="T28" fmla="*/ 190 w 211"/>
                <a:gd name="T29" fmla="*/ 2 h 39"/>
                <a:gd name="T30" fmla="*/ 202 w 211"/>
                <a:gd name="T31" fmla="*/ 3 h 39"/>
                <a:gd name="T32" fmla="*/ 211 w 211"/>
                <a:gd name="T33" fmla="*/ 5 h 39"/>
                <a:gd name="T34" fmla="*/ 206 w 211"/>
                <a:gd name="T35" fmla="*/ 35 h 39"/>
                <a:gd name="T36" fmla="*/ 204 w 211"/>
                <a:gd name="T37" fmla="*/ 35 h 39"/>
                <a:gd name="T38" fmla="*/ 198 w 211"/>
                <a:gd name="T39" fmla="*/ 35 h 39"/>
                <a:gd name="T40" fmla="*/ 189 w 211"/>
                <a:gd name="T41" fmla="*/ 34 h 39"/>
                <a:gd name="T42" fmla="*/ 178 w 211"/>
                <a:gd name="T43" fmla="*/ 34 h 39"/>
                <a:gd name="T44" fmla="*/ 164 w 211"/>
                <a:gd name="T45" fmla="*/ 33 h 39"/>
                <a:gd name="T46" fmla="*/ 148 w 211"/>
                <a:gd name="T47" fmla="*/ 33 h 39"/>
                <a:gd name="T48" fmla="*/ 130 w 211"/>
                <a:gd name="T49" fmla="*/ 33 h 39"/>
                <a:gd name="T50" fmla="*/ 112 w 211"/>
                <a:gd name="T51" fmla="*/ 32 h 39"/>
                <a:gd name="T52" fmla="*/ 94 w 211"/>
                <a:gd name="T53" fmla="*/ 32 h 39"/>
                <a:gd name="T54" fmla="*/ 75 w 211"/>
                <a:gd name="T55" fmla="*/ 32 h 39"/>
                <a:gd name="T56" fmla="*/ 58 w 211"/>
                <a:gd name="T57" fmla="*/ 32 h 39"/>
                <a:gd name="T58" fmla="*/ 42 w 211"/>
                <a:gd name="T59" fmla="*/ 33 h 39"/>
                <a:gd name="T60" fmla="*/ 28 w 211"/>
                <a:gd name="T61" fmla="*/ 34 h 39"/>
                <a:gd name="T62" fmla="*/ 15 w 211"/>
                <a:gd name="T63" fmla="*/ 35 h 39"/>
                <a:gd name="T64" fmla="*/ 6 w 211"/>
                <a:gd name="T65" fmla="*/ 37 h 39"/>
                <a:gd name="T66" fmla="*/ 0 w 211"/>
                <a:gd name="T67" fmla="*/ 39 h 39"/>
                <a:gd name="T68" fmla="*/ 5 w 211"/>
                <a:gd name="T69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39">
                  <a:moveTo>
                    <a:pt x="5" y="7"/>
                  </a:moveTo>
                  <a:lnTo>
                    <a:pt x="7" y="7"/>
                  </a:lnTo>
                  <a:lnTo>
                    <a:pt x="12" y="7"/>
                  </a:lnTo>
                  <a:lnTo>
                    <a:pt x="20" y="5"/>
                  </a:lnTo>
                  <a:lnTo>
                    <a:pt x="31" y="4"/>
                  </a:lnTo>
                  <a:lnTo>
                    <a:pt x="44" y="4"/>
                  </a:lnTo>
                  <a:lnTo>
                    <a:pt x="59" y="3"/>
                  </a:lnTo>
                  <a:lnTo>
                    <a:pt x="75" y="2"/>
                  </a:lnTo>
                  <a:lnTo>
                    <a:pt x="92" y="1"/>
                  </a:lnTo>
                  <a:lnTo>
                    <a:pt x="110" y="1"/>
                  </a:lnTo>
                  <a:lnTo>
                    <a:pt x="128" y="0"/>
                  </a:lnTo>
                  <a:lnTo>
                    <a:pt x="145" y="0"/>
                  </a:lnTo>
                  <a:lnTo>
                    <a:pt x="162" y="1"/>
                  </a:lnTo>
                  <a:lnTo>
                    <a:pt x="176" y="1"/>
                  </a:lnTo>
                  <a:lnTo>
                    <a:pt x="190" y="2"/>
                  </a:lnTo>
                  <a:lnTo>
                    <a:pt x="202" y="3"/>
                  </a:lnTo>
                  <a:lnTo>
                    <a:pt x="211" y="5"/>
                  </a:lnTo>
                  <a:lnTo>
                    <a:pt x="206" y="35"/>
                  </a:lnTo>
                  <a:lnTo>
                    <a:pt x="204" y="35"/>
                  </a:lnTo>
                  <a:lnTo>
                    <a:pt x="198" y="35"/>
                  </a:lnTo>
                  <a:lnTo>
                    <a:pt x="189" y="34"/>
                  </a:lnTo>
                  <a:lnTo>
                    <a:pt x="178" y="34"/>
                  </a:lnTo>
                  <a:lnTo>
                    <a:pt x="164" y="33"/>
                  </a:lnTo>
                  <a:lnTo>
                    <a:pt x="148" y="33"/>
                  </a:lnTo>
                  <a:lnTo>
                    <a:pt x="130" y="33"/>
                  </a:lnTo>
                  <a:lnTo>
                    <a:pt x="112" y="32"/>
                  </a:lnTo>
                  <a:lnTo>
                    <a:pt x="94" y="32"/>
                  </a:lnTo>
                  <a:lnTo>
                    <a:pt x="75" y="32"/>
                  </a:lnTo>
                  <a:lnTo>
                    <a:pt x="58" y="32"/>
                  </a:lnTo>
                  <a:lnTo>
                    <a:pt x="42" y="33"/>
                  </a:lnTo>
                  <a:lnTo>
                    <a:pt x="28" y="34"/>
                  </a:lnTo>
                  <a:lnTo>
                    <a:pt x="15" y="35"/>
                  </a:lnTo>
                  <a:lnTo>
                    <a:pt x="6" y="37"/>
                  </a:lnTo>
                  <a:lnTo>
                    <a:pt x="0" y="39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2" name="Freeform 104"/>
            <p:cNvSpPr>
              <a:spLocks/>
            </p:cNvSpPr>
            <p:nvPr/>
          </p:nvSpPr>
          <p:spPr bwMode="auto">
            <a:xfrm>
              <a:off x="3945" y="269"/>
              <a:ext cx="65" cy="16"/>
            </a:xfrm>
            <a:custGeom>
              <a:avLst/>
              <a:gdLst>
                <a:gd name="T0" fmla="*/ 0 w 110"/>
                <a:gd name="T1" fmla="*/ 4 h 33"/>
                <a:gd name="T2" fmla="*/ 4 w 110"/>
                <a:gd name="T3" fmla="*/ 4 h 33"/>
                <a:gd name="T4" fmla="*/ 12 w 110"/>
                <a:gd name="T5" fmla="*/ 6 h 33"/>
                <a:gd name="T6" fmla="*/ 25 w 110"/>
                <a:gd name="T7" fmla="*/ 8 h 33"/>
                <a:gd name="T8" fmla="*/ 38 w 110"/>
                <a:gd name="T9" fmla="*/ 11 h 33"/>
                <a:gd name="T10" fmla="*/ 51 w 110"/>
                <a:gd name="T11" fmla="*/ 15 h 33"/>
                <a:gd name="T12" fmla="*/ 61 w 110"/>
                <a:gd name="T13" fmla="*/ 19 h 33"/>
                <a:gd name="T14" fmla="*/ 68 w 110"/>
                <a:gd name="T15" fmla="*/ 25 h 33"/>
                <a:gd name="T16" fmla="*/ 68 w 110"/>
                <a:gd name="T17" fmla="*/ 31 h 33"/>
                <a:gd name="T18" fmla="*/ 110 w 110"/>
                <a:gd name="T19" fmla="*/ 33 h 33"/>
                <a:gd name="T20" fmla="*/ 105 w 110"/>
                <a:gd name="T21" fmla="*/ 2 h 33"/>
                <a:gd name="T22" fmla="*/ 103 w 110"/>
                <a:gd name="T23" fmla="*/ 2 h 33"/>
                <a:gd name="T24" fmla="*/ 97 w 110"/>
                <a:gd name="T25" fmla="*/ 1 h 33"/>
                <a:gd name="T26" fmla="*/ 88 w 110"/>
                <a:gd name="T27" fmla="*/ 1 h 33"/>
                <a:gd name="T28" fmla="*/ 75 w 110"/>
                <a:gd name="T29" fmla="*/ 0 h 33"/>
                <a:gd name="T30" fmla="*/ 59 w 110"/>
                <a:gd name="T31" fmla="*/ 0 h 33"/>
                <a:gd name="T32" fmla="*/ 42 w 110"/>
                <a:gd name="T33" fmla="*/ 0 h 33"/>
                <a:gd name="T34" fmla="*/ 22 w 110"/>
                <a:gd name="T35" fmla="*/ 2 h 33"/>
                <a:gd name="T36" fmla="*/ 0 w 110"/>
                <a:gd name="T3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33">
                  <a:moveTo>
                    <a:pt x="0" y="4"/>
                  </a:moveTo>
                  <a:lnTo>
                    <a:pt x="4" y="4"/>
                  </a:lnTo>
                  <a:lnTo>
                    <a:pt x="12" y="6"/>
                  </a:lnTo>
                  <a:lnTo>
                    <a:pt x="25" y="8"/>
                  </a:lnTo>
                  <a:lnTo>
                    <a:pt x="38" y="11"/>
                  </a:lnTo>
                  <a:lnTo>
                    <a:pt x="51" y="15"/>
                  </a:lnTo>
                  <a:lnTo>
                    <a:pt x="61" y="19"/>
                  </a:lnTo>
                  <a:lnTo>
                    <a:pt x="68" y="25"/>
                  </a:lnTo>
                  <a:lnTo>
                    <a:pt x="68" y="31"/>
                  </a:lnTo>
                  <a:lnTo>
                    <a:pt x="110" y="33"/>
                  </a:lnTo>
                  <a:lnTo>
                    <a:pt x="105" y="2"/>
                  </a:lnTo>
                  <a:lnTo>
                    <a:pt x="103" y="2"/>
                  </a:lnTo>
                  <a:lnTo>
                    <a:pt x="97" y="1"/>
                  </a:lnTo>
                  <a:lnTo>
                    <a:pt x="88" y="1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42" y="0"/>
                  </a:lnTo>
                  <a:lnTo>
                    <a:pt x="22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3" name="Freeform 105"/>
            <p:cNvSpPr>
              <a:spLocks/>
            </p:cNvSpPr>
            <p:nvPr/>
          </p:nvSpPr>
          <p:spPr bwMode="auto">
            <a:xfrm>
              <a:off x="3909" y="722"/>
              <a:ext cx="118" cy="29"/>
            </a:xfrm>
            <a:custGeom>
              <a:avLst/>
              <a:gdLst>
                <a:gd name="T0" fmla="*/ 4 w 203"/>
                <a:gd name="T1" fmla="*/ 27 h 61"/>
                <a:gd name="T2" fmla="*/ 6 w 203"/>
                <a:gd name="T3" fmla="*/ 27 h 61"/>
                <a:gd name="T4" fmla="*/ 11 w 203"/>
                <a:gd name="T5" fmla="*/ 26 h 61"/>
                <a:gd name="T6" fmla="*/ 19 w 203"/>
                <a:gd name="T7" fmla="*/ 24 h 61"/>
                <a:gd name="T8" fmla="*/ 29 w 203"/>
                <a:gd name="T9" fmla="*/ 21 h 61"/>
                <a:gd name="T10" fmla="*/ 42 w 203"/>
                <a:gd name="T11" fmla="*/ 19 h 61"/>
                <a:gd name="T12" fmla="*/ 57 w 203"/>
                <a:gd name="T13" fmla="*/ 17 h 61"/>
                <a:gd name="T14" fmla="*/ 72 w 203"/>
                <a:gd name="T15" fmla="*/ 13 h 61"/>
                <a:gd name="T16" fmla="*/ 88 w 203"/>
                <a:gd name="T17" fmla="*/ 11 h 61"/>
                <a:gd name="T18" fmla="*/ 105 w 203"/>
                <a:gd name="T19" fmla="*/ 8 h 61"/>
                <a:gd name="T20" fmla="*/ 122 w 203"/>
                <a:gd name="T21" fmla="*/ 5 h 61"/>
                <a:gd name="T22" fmla="*/ 138 w 203"/>
                <a:gd name="T23" fmla="*/ 3 h 61"/>
                <a:gd name="T24" fmla="*/ 155 w 203"/>
                <a:gd name="T25" fmla="*/ 2 h 61"/>
                <a:gd name="T26" fmla="*/ 169 w 203"/>
                <a:gd name="T27" fmla="*/ 1 h 61"/>
                <a:gd name="T28" fmla="*/ 183 w 203"/>
                <a:gd name="T29" fmla="*/ 0 h 61"/>
                <a:gd name="T30" fmla="*/ 194 w 203"/>
                <a:gd name="T31" fmla="*/ 0 h 61"/>
                <a:gd name="T32" fmla="*/ 203 w 203"/>
                <a:gd name="T33" fmla="*/ 1 h 61"/>
                <a:gd name="T34" fmla="*/ 199 w 203"/>
                <a:gd name="T35" fmla="*/ 32 h 61"/>
                <a:gd name="T36" fmla="*/ 197 w 203"/>
                <a:gd name="T37" fmla="*/ 32 h 61"/>
                <a:gd name="T38" fmla="*/ 191 w 203"/>
                <a:gd name="T39" fmla="*/ 33 h 61"/>
                <a:gd name="T40" fmla="*/ 183 w 203"/>
                <a:gd name="T41" fmla="*/ 33 h 61"/>
                <a:gd name="T42" fmla="*/ 172 w 203"/>
                <a:gd name="T43" fmla="*/ 34 h 61"/>
                <a:gd name="T44" fmla="*/ 158 w 203"/>
                <a:gd name="T45" fmla="*/ 35 h 61"/>
                <a:gd name="T46" fmla="*/ 142 w 203"/>
                <a:gd name="T47" fmla="*/ 36 h 61"/>
                <a:gd name="T48" fmla="*/ 126 w 203"/>
                <a:gd name="T49" fmla="*/ 39 h 61"/>
                <a:gd name="T50" fmla="*/ 108 w 203"/>
                <a:gd name="T51" fmla="*/ 41 h 61"/>
                <a:gd name="T52" fmla="*/ 90 w 203"/>
                <a:gd name="T53" fmla="*/ 42 h 61"/>
                <a:gd name="T54" fmla="*/ 73 w 203"/>
                <a:gd name="T55" fmla="*/ 44 h 61"/>
                <a:gd name="T56" fmla="*/ 57 w 203"/>
                <a:gd name="T57" fmla="*/ 47 h 61"/>
                <a:gd name="T58" fmla="*/ 40 w 203"/>
                <a:gd name="T59" fmla="*/ 50 h 61"/>
                <a:gd name="T60" fmla="*/ 27 w 203"/>
                <a:gd name="T61" fmla="*/ 53 h 61"/>
                <a:gd name="T62" fmla="*/ 15 w 203"/>
                <a:gd name="T63" fmla="*/ 55 h 61"/>
                <a:gd name="T64" fmla="*/ 6 w 203"/>
                <a:gd name="T65" fmla="*/ 58 h 61"/>
                <a:gd name="T66" fmla="*/ 0 w 203"/>
                <a:gd name="T67" fmla="*/ 61 h 61"/>
                <a:gd name="T68" fmla="*/ 4 w 203"/>
                <a:gd name="T69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61">
                  <a:moveTo>
                    <a:pt x="4" y="27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9" y="24"/>
                  </a:lnTo>
                  <a:lnTo>
                    <a:pt x="29" y="21"/>
                  </a:lnTo>
                  <a:lnTo>
                    <a:pt x="42" y="19"/>
                  </a:lnTo>
                  <a:lnTo>
                    <a:pt x="57" y="17"/>
                  </a:lnTo>
                  <a:lnTo>
                    <a:pt x="72" y="13"/>
                  </a:lnTo>
                  <a:lnTo>
                    <a:pt x="88" y="11"/>
                  </a:lnTo>
                  <a:lnTo>
                    <a:pt x="105" y="8"/>
                  </a:lnTo>
                  <a:lnTo>
                    <a:pt x="122" y="5"/>
                  </a:lnTo>
                  <a:lnTo>
                    <a:pt x="138" y="3"/>
                  </a:lnTo>
                  <a:lnTo>
                    <a:pt x="155" y="2"/>
                  </a:lnTo>
                  <a:lnTo>
                    <a:pt x="169" y="1"/>
                  </a:lnTo>
                  <a:lnTo>
                    <a:pt x="183" y="0"/>
                  </a:lnTo>
                  <a:lnTo>
                    <a:pt x="194" y="0"/>
                  </a:lnTo>
                  <a:lnTo>
                    <a:pt x="203" y="1"/>
                  </a:lnTo>
                  <a:lnTo>
                    <a:pt x="199" y="32"/>
                  </a:lnTo>
                  <a:lnTo>
                    <a:pt x="197" y="32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2" y="34"/>
                  </a:lnTo>
                  <a:lnTo>
                    <a:pt x="158" y="35"/>
                  </a:lnTo>
                  <a:lnTo>
                    <a:pt x="142" y="36"/>
                  </a:lnTo>
                  <a:lnTo>
                    <a:pt x="126" y="39"/>
                  </a:lnTo>
                  <a:lnTo>
                    <a:pt x="108" y="41"/>
                  </a:lnTo>
                  <a:lnTo>
                    <a:pt x="90" y="42"/>
                  </a:lnTo>
                  <a:lnTo>
                    <a:pt x="73" y="44"/>
                  </a:lnTo>
                  <a:lnTo>
                    <a:pt x="57" y="47"/>
                  </a:lnTo>
                  <a:lnTo>
                    <a:pt x="40" y="50"/>
                  </a:lnTo>
                  <a:lnTo>
                    <a:pt x="27" y="53"/>
                  </a:lnTo>
                  <a:lnTo>
                    <a:pt x="15" y="55"/>
                  </a:lnTo>
                  <a:lnTo>
                    <a:pt x="6" y="58"/>
                  </a:lnTo>
                  <a:lnTo>
                    <a:pt x="0" y="61"/>
                  </a:lnTo>
                  <a:lnTo>
                    <a:pt x="4" y="2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4" name="Freeform 106"/>
            <p:cNvSpPr>
              <a:spLocks/>
            </p:cNvSpPr>
            <p:nvPr/>
          </p:nvSpPr>
          <p:spPr bwMode="auto">
            <a:xfrm>
              <a:off x="3947" y="724"/>
              <a:ext cx="63" cy="16"/>
            </a:xfrm>
            <a:custGeom>
              <a:avLst/>
              <a:gdLst>
                <a:gd name="T0" fmla="*/ 0 w 106"/>
                <a:gd name="T1" fmla="*/ 15 h 33"/>
                <a:gd name="T2" fmla="*/ 3 w 106"/>
                <a:gd name="T3" fmla="*/ 15 h 33"/>
                <a:gd name="T4" fmla="*/ 11 w 106"/>
                <a:gd name="T5" fmla="*/ 15 h 33"/>
                <a:gd name="T6" fmla="*/ 23 w 106"/>
                <a:gd name="T7" fmla="*/ 16 h 33"/>
                <a:gd name="T8" fmla="*/ 37 w 106"/>
                <a:gd name="T9" fmla="*/ 17 h 33"/>
                <a:gd name="T10" fmla="*/ 49 w 106"/>
                <a:gd name="T11" fmla="*/ 20 h 33"/>
                <a:gd name="T12" fmla="*/ 60 w 106"/>
                <a:gd name="T13" fmla="*/ 23 h 33"/>
                <a:gd name="T14" fmla="*/ 67 w 106"/>
                <a:gd name="T15" fmla="*/ 28 h 33"/>
                <a:gd name="T16" fmla="*/ 67 w 106"/>
                <a:gd name="T17" fmla="*/ 33 h 33"/>
                <a:gd name="T18" fmla="*/ 106 w 106"/>
                <a:gd name="T19" fmla="*/ 31 h 33"/>
                <a:gd name="T20" fmla="*/ 101 w 106"/>
                <a:gd name="T21" fmla="*/ 0 h 33"/>
                <a:gd name="T22" fmla="*/ 99 w 106"/>
                <a:gd name="T23" fmla="*/ 0 h 33"/>
                <a:gd name="T24" fmla="*/ 93 w 106"/>
                <a:gd name="T25" fmla="*/ 0 h 33"/>
                <a:gd name="T26" fmla="*/ 84 w 106"/>
                <a:gd name="T27" fmla="*/ 0 h 33"/>
                <a:gd name="T28" fmla="*/ 72 w 106"/>
                <a:gd name="T29" fmla="*/ 1 h 33"/>
                <a:gd name="T30" fmla="*/ 57 w 106"/>
                <a:gd name="T31" fmla="*/ 3 h 33"/>
                <a:gd name="T32" fmla="*/ 40 w 106"/>
                <a:gd name="T33" fmla="*/ 6 h 33"/>
                <a:gd name="T34" fmla="*/ 21 w 106"/>
                <a:gd name="T35" fmla="*/ 9 h 33"/>
                <a:gd name="T36" fmla="*/ 0 w 106"/>
                <a:gd name="T37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33">
                  <a:moveTo>
                    <a:pt x="0" y="15"/>
                  </a:moveTo>
                  <a:lnTo>
                    <a:pt x="3" y="15"/>
                  </a:lnTo>
                  <a:lnTo>
                    <a:pt x="11" y="15"/>
                  </a:lnTo>
                  <a:lnTo>
                    <a:pt x="23" y="16"/>
                  </a:lnTo>
                  <a:lnTo>
                    <a:pt x="37" y="17"/>
                  </a:lnTo>
                  <a:lnTo>
                    <a:pt x="49" y="20"/>
                  </a:lnTo>
                  <a:lnTo>
                    <a:pt x="60" y="23"/>
                  </a:lnTo>
                  <a:lnTo>
                    <a:pt x="67" y="28"/>
                  </a:lnTo>
                  <a:lnTo>
                    <a:pt x="67" y="33"/>
                  </a:lnTo>
                  <a:lnTo>
                    <a:pt x="106" y="3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3" y="0"/>
                  </a:lnTo>
                  <a:lnTo>
                    <a:pt x="84" y="0"/>
                  </a:lnTo>
                  <a:lnTo>
                    <a:pt x="72" y="1"/>
                  </a:lnTo>
                  <a:lnTo>
                    <a:pt x="57" y="3"/>
                  </a:lnTo>
                  <a:lnTo>
                    <a:pt x="40" y="6"/>
                  </a:lnTo>
                  <a:lnTo>
                    <a:pt x="21" y="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7" name="Freeform 109"/>
            <p:cNvSpPr>
              <a:spLocks/>
            </p:cNvSpPr>
            <p:nvPr/>
          </p:nvSpPr>
          <p:spPr bwMode="auto">
            <a:xfrm>
              <a:off x="3546" y="822"/>
              <a:ext cx="472" cy="34"/>
            </a:xfrm>
            <a:custGeom>
              <a:avLst/>
              <a:gdLst>
                <a:gd name="T0" fmla="*/ 3 w 803"/>
                <a:gd name="T1" fmla="*/ 30 h 75"/>
                <a:gd name="T2" fmla="*/ 26 w 803"/>
                <a:gd name="T3" fmla="*/ 28 h 75"/>
                <a:gd name="T4" fmla="*/ 72 w 803"/>
                <a:gd name="T5" fmla="*/ 25 h 75"/>
                <a:gd name="T6" fmla="*/ 137 w 803"/>
                <a:gd name="T7" fmla="*/ 24 h 75"/>
                <a:gd name="T8" fmla="*/ 219 w 803"/>
                <a:gd name="T9" fmla="*/ 25 h 75"/>
                <a:gd name="T10" fmla="*/ 315 w 803"/>
                <a:gd name="T11" fmla="*/ 31 h 75"/>
                <a:gd name="T12" fmla="*/ 426 w 803"/>
                <a:gd name="T13" fmla="*/ 43 h 75"/>
                <a:gd name="T14" fmla="*/ 547 w 803"/>
                <a:gd name="T15" fmla="*/ 62 h 75"/>
                <a:gd name="T16" fmla="*/ 613 w 803"/>
                <a:gd name="T17" fmla="*/ 75 h 75"/>
                <a:gd name="T18" fmla="*/ 626 w 803"/>
                <a:gd name="T19" fmla="*/ 72 h 75"/>
                <a:gd name="T20" fmla="*/ 652 w 803"/>
                <a:gd name="T21" fmla="*/ 69 h 75"/>
                <a:gd name="T22" fmla="*/ 684 w 803"/>
                <a:gd name="T23" fmla="*/ 63 h 75"/>
                <a:gd name="T24" fmla="*/ 719 w 803"/>
                <a:gd name="T25" fmla="*/ 55 h 75"/>
                <a:gd name="T26" fmla="*/ 752 w 803"/>
                <a:gd name="T27" fmla="*/ 44 h 75"/>
                <a:gd name="T28" fmla="*/ 780 w 803"/>
                <a:gd name="T29" fmla="*/ 29 h 75"/>
                <a:gd name="T30" fmla="*/ 798 w 803"/>
                <a:gd name="T31" fmla="*/ 10 h 75"/>
                <a:gd name="T32" fmla="*/ 801 w 803"/>
                <a:gd name="T33" fmla="*/ 0 h 75"/>
                <a:gd name="T34" fmla="*/ 791 w 803"/>
                <a:gd name="T35" fmla="*/ 5 h 75"/>
                <a:gd name="T36" fmla="*/ 774 w 803"/>
                <a:gd name="T37" fmla="*/ 10 h 75"/>
                <a:gd name="T38" fmla="*/ 748 w 803"/>
                <a:gd name="T39" fmla="*/ 17 h 75"/>
                <a:gd name="T40" fmla="*/ 720 w 803"/>
                <a:gd name="T41" fmla="*/ 25 h 75"/>
                <a:gd name="T42" fmla="*/ 689 w 803"/>
                <a:gd name="T43" fmla="*/ 32 h 75"/>
                <a:gd name="T44" fmla="*/ 656 w 803"/>
                <a:gd name="T45" fmla="*/ 37 h 75"/>
                <a:gd name="T46" fmla="*/ 625 w 803"/>
                <a:gd name="T47" fmla="*/ 38 h 75"/>
                <a:gd name="T48" fmla="*/ 606 w 803"/>
                <a:gd name="T49" fmla="*/ 36 h 75"/>
                <a:gd name="T50" fmla="*/ 569 w 803"/>
                <a:gd name="T51" fmla="*/ 32 h 75"/>
                <a:gd name="T52" fmla="*/ 504 w 803"/>
                <a:gd name="T53" fmla="*/ 26 h 75"/>
                <a:gd name="T54" fmla="*/ 419 w 803"/>
                <a:gd name="T55" fmla="*/ 20 h 75"/>
                <a:gd name="T56" fmla="*/ 322 w 803"/>
                <a:gd name="T57" fmla="*/ 14 h 75"/>
                <a:gd name="T58" fmla="*/ 221 w 803"/>
                <a:gd name="T59" fmla="*/ 11 h 75"/>
                <a:gd name="T60" fmla="*/ 122 w 803"/>
                <a:gd name="T61" fmla="*/ 14 h 75"/>
                <a:gd name="T62" fmla="*/ 35 w 803"/>
                <a:gd name="T63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75">
                  <a:moveTo>
                    <a:pt x="0" y="30"/>
                  </a:moveTo>
                  <a:lnTo>
                    <a:pt x="3" y="30"/>
                  </a:lnTo>
                  <a:lnTo>
                    <a:pt x="11" y="29"/>
                  </a:lnTo>
                  <a:lnTo>
                    <a:pt x="26" y="28"/>
                  </a:lnTo>
                  <a:lnTo>
                    <a:pt x="47" y="26"/>
                  </a:lnTo>
                  <a:lnTo>
                    <a:pt x="72" y="25"/>
                  </a:lnTo>
                  <a:lnTo>
                    <a:pt x="102" y="24"/>
                  </a:lnTo>
                  <a:lnTo>
                    <a:pt x="137" y="24"/>
                  </a:lnTo>
                  <a:lnTo>
                    <a:pt x="176" y="24"/>
                  </a:lnTo>
                  <a:lnTo>
                    <a:pt x="219" y="25"/>
                  </a:lnTo>
                  <a:lnTo>
                    <a:pt x="265" y="28"/>
                  </a:lnTo>
                  <a:lnTo>
                    <a:pt x="315" y="31"/>
                  </a:lnTo>
                  <a:lnTo>
                    <a:pt x="369" y="36"/>
                  </a:lnTo>
                  <a:lnTo>
                    <a:pt x="426" y="43"/>
                  </a:lnTo>
                  <a:lnTo>
                    <a:pt x="485" y="52"/>
                  </a:lnTo>
                  <a:lnTo>
                    <a:pt x="547" y="62"/>
                  </a:lnTo>
                  <a:lnTo>
                    <a:pt x="610" y="75"/>
                  </a:lnTo>
                  <a:lnTo>
                    <a:pt x="613" y="75"/>
                  </a:lnTo>
                  <a:lnTo>
                    <a:pt x="618" y="74"/>
                  </a:lnTo>
                  <a:lnTo>
                    <a:pt x="626" y="72"/>
                  </a:lnTo>
                  <a:lnTo>
                    <a:pt x="638" y="71"/>
                  </a:lnTo>
                  <a:lnTo>
                    <a:pt x="652" y="69"/>
                  </a:lnTo>
                  <a:lnTo>
                    <a:pt x="668" y="67"/>
                  </a:lnTo>
                  <a:lnTo>
                    <a:pt x="684" y="63"/>
                  </a:lnTo>
                  <a:lnTo>
                    <a:pt x="701" y="60"/>
                  </a:lnTo>
                  <a:lnTo>
                    <a:pt x="719" y="55"/>
                  </a:lnTo>
                  <a:lnTo>
                    <a:pt x="736" y="49"/>
                  </a:lnTo>
                  <a:lnTo>
                    <a:pt x="752" y="44"/>
                  </a:lnTo>
                  <a:lnTo>
                    <a:pt x="767" y="37"/>
                  </a:lnTo>
                  <a:lnTo>
                    <a:pt x="780" y="29"/>
                  </a:lnTo>
                  <a:lnTo>
                    <a:pt x="790" y="21"/>
                  </a:lnTo>
                  <a:lnTo>
                    <a:pt x="798" y="10"/>
                  </a:lnTo>
                  <a:lnTo>
                    <a:pt x="803" y="0"/>
                  </a:lnTo>
                  <a:lnTo>
                    <a:pt x="801" y="0"/>
                  </a:lnTo>
                  <a:lnTo>
                    <a:pt x="798" y="2"/>
                  </a:lnTo>
                  <a:lnTo>
                    <a:pt x="791" y="5"/>
                  </a:lnTo>
                  <a:lnTo>
                    <a:pt x="783" y="7"/>
                  </a:lnTo>
                  <a:lnTo>
                    <a:pt x="774" y="10"/>
                  </a:lnTo>
                  <a:lnTo>
                    <a:pt x="762" y="14"/>
                  </a:lnTo>
                  <a:lnTo>
                    <a:pt x="748" y="17"/>
                  </a:lnTo>
                  <a:lnTo>
                    <a:pt x="735" y="22"/>
                  </a:lnTo>
                  <a:lnTo>
                    <a:pt x="720" y="25"/>
                  </a:lnTo>
                  <a:lnTo>
                    <a:pt x="705" y="29"/>
                  </a:lnTo>
                  <a:lnTo>
                    <a:pt x="689" y="32"/>
                  </a:lnTo>
                  <a:lnTo>
                    <a:pt x="672" y="34"/>
                  </a:lnTo>
                  <a:lnTo>
                    <a:pt x="656" y="37"/>
                  </a:lnTo>
                  <a:lnTo>
                    <a:pt x="640" y="38"/>
                  </a:lnTo>
                  <a:lnTo>
                    <a:pt x="625" y="38"/>
                  </a:lnTo>
                  <a:lnTo>
                    <a:pt x="610" y="37"/>
                  </a:lnTo>
                  <a:lnTo>
                    <a:pt x="606" y="36"/>
                  </a:lnTo>
                  <a:lnTo>
                    <a:pt x="592" y="34"/>
                  </a:lnTo>
                  <a:lnTo>
                    <a:pt x="569" y="32"/>
                  </a:lnTo>
                  <a:lnTo>
                    <a:pt x="540" y="29"/>
                  </a:lnTo>
                  <a:lnTo>
                    <a:pt x="504" y="26"/>
                  </a:lnTo>
                  <a:lnTo>
                    <a:pt x="464" y="23"/>
                  </a:lnTo>
                  <a:lnTo>
                    <a:pt x="419" y="20"/>
                  </a:lnTo>
                  <a:lnTo>
                    <a:pt x="372" y="16"/>
                  </a:lnTo>
                  <a:lnTo>
                    <a:pt x="322" y="14"/>
                  </a:lnTo>
                  <a:lnTo>
                    <a:pt x="272" y="11"/>
                  </a:lnTo>
                  <a:lnTo>
                    <a:pt x="221" y="11"/>
                  </a:lnTo>
                  <a:lnTo>
                    <a:pt x="170" y="11"/>
                  </a:lnTo>
                  <a:lnTo>
                    <a:pt x="122" y="14"/>
                  </a:lnTo>
                  <a:lnTo>
                    <a:pt x="77" y="17"/>
                  </a:lnTo>
                  <a:lnTo>
                    <a:pt x="35" y="2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8" name="Freeform 110"/>
            <p:cNvSpPr>
              <a:spLocks/>
            </p:cNvSpPr>
            <p:nvPr/>
          </p:nvSpPr>
          <p:spPr bwMode="auto">
            <a:xfrm>
              <a:off x="4018" y="104"/>
              <a:ext cx="14" cy="703"/>
            </a:xfrm>
            <a:custGeom>
              <a:avLst/>
              <a:gdLst>
                <a:gd name="T0" fmla="*/ 0 w 25"/>
                <a:gd name="T1" fmla="*/ 0 h 1526"/>
                <a:gd name="T2" fmla="*/ 13 w 25"/>
                <a:gd name="T3" fmla="*/ 1526 h 1526"/>
                <a:gd name="T4" fmla="*/ 15 w 25"/>
                <a:gd name="T5" fmla="*/ 1460 h 1526"/>
                <a:gd name="T6" fmla="*/ 18 w 25"/>
                <a:gd name="T7" fmla="*/ 1287 h 1526"/>
                <a:gd name="T8" fmla="*/ 22 w 25"/>
                <a:gd name="T9" fmla="*/ 1043 h 1526"/>
                <a:gd name="T10" fmla="*/ 25 w 25"/>
                <a:gd name="T11" fmla="*/ 762 h 1526"/>
                <a:gd name="T12" fmla="*/ 25 w 25"/>
                <a:gd name="T13" fmla="*/ 482 h 1526"/>
                <a:gd name="T14" fmla="*/ 23 w 25"/>
                <a:gd name="T15" fmla="*/ 238 h 1526"/>
                <a:gd name="T16" fmla="*/ 15 w 25"/>
                <a:gd name="T17" fmla="*/ 65 h 1526"/>
                <a:gd name="T18" fmla="*/ 0 w 25"/>
                <a:gd name="T19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526">
                  <a:moveTo>
                    <a:pt x="0" y="0"/>
                  </a:moveTo>
                  <a:lnTo>
                    <a:pt x="13" y="1526"/>
                  </a:lnTo>
                  <a:lnTo>
                    <a:pt x="15" y="1460"/>
                  </a:lnTo>
                  <a:lnTo>
                    <a:pt x="18" y="1287"/>
                  </a:lnTo>
                  <a:lnTo>
                    <a:pt x="22" y="1043"/>
                  </a:lnTo>
                  <a:lnTo>
                    <a:pt x="25" y="762"/>
                  </a:lnTo>
                  <a:lnTo>
                    <a:pt x="25" y="482"/>
                  </a:lnTo>
                  <a:lnTo>
                    <a:pt x="23" y="238"/>
                  </a:lnTo>
                  <a:lnTo>
                    <a:pt x="15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9" name="Freeform 111"/>
            <p:cNvSpPr>
              <a:spLocks/>
            </p:cNvSpPr>
            <p:nvPr/>
          </p:nvSpPr>
          <p:spPr bwMode="auto">
            <a:xfrm>
              <a:off x="3895" y="112"/>
              <a:ext cx="15" cy="702"/>
            </a:xfrm>
            <a:custGeom>
              <a:avLst/>
              <a:gdLst>
                <a:gd name="T0" fmla="*/ 0 w 25"/>
                <a:gd name="T1" fmla="*/ 0 h 1526"/>
                <a:gd name="T2" fmla="*/ 14 w 25"/>
                <a:gd name="T3" fmla="*/ 1526 h 1526"/>
                <a:gd name="T4" fmla="*/ 15 w 25"/>
                <a:gd name="T5" fmla="*/ 1460 h 1526"/>
                <a:gd name="T6" fmla="*/ 18 w 25"/>
                <a:gd name="T7" fmla="*/ 1287 h 1526"/>
                <a:gd name="T8" fmla="*/ 22 w 25"/>
                <a:gd name="T9" fmla="*/ 1043 h 1526"/>
                <a:gd name="T10" fmla="*/ 25 w 25"/>
                <a:gd name="T11" fmla="*/ 762 h 1526"/>
                <a:gd name="T12" fmla="*/ 25 w 25"/>
                <a:gd name="T13" fmla="*/ 482 h 1526"/>
                <a:gd name="T14" fmla="*/ 23 w 25"/>
                <a:gd name="T15" fmla="*/ 238 h 1526"/>
                <a:gd name="T16" fmla="*/ 15 w 25"/>
                <a:gd name="T17" fmla="*/ 65 h 1526"/>
                <a:gd name="T18" fmla="*/ 0 w 25"/>
                <a:gd name="T19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526">
                  <a:moveTo>
                    <a:pt x="0" y="0"/>
                  </a:moveTo>
                  <a:lnTo>
                    <a:pt x="14" y="1526"/>
                  </a:lnTo>
                  <a:lnTo>
                    <a:pt x="15" y="1460"/>
                  </a:lnTo>
                  <a:lnTo>
                    <a:pt x="18" y="1287"/>
                  </a:lnTo>
                  <a:lnTo>
                    <a:pt x="22" y="1043"/>
                  </a:lnTo>
                  <a:lnTo>
                    <a:pt x="25" y="762"/>
                  </a:lnTo>
                  <a:lnTo>
                    <a:pt x="25" y="482"/>
                  </a:lnTo>
                  <a:lnTo>
                    <a:pt x="23" y="238"/>
                  </a:lnTo>
                  <a:lnTo>
                    <a:pt x="15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0" name="Freeform 112"/>
            <p:cNvSpPr>
              <a:spLocks/>
            </p:cNvSpPr>
            <p:nvPr/>
          </p:nvSpPr>
          <p:spPr bwMode="auto">
            <a:xfrm>
              <a:off x="3885" y="61"/>
              <a:ext cx="136" cy="38"/>
            </a:xfrm>
            <a:custGeom>
              <a:avLst/>
              <a:gdLst>
                <a:gd name="T0" fmla="*/ 0 w 233"/>
                <a:gd name="T1" fmla="*/ 34 h 82"/>
                <a:gd name="T2" fmla="*/ 2 w 233"/>
                <a:gd name="T3" fmla="*/ 32 h 82"/>
                <a:gd name="T4" fmla="*/ 9 w 233"/>
                <a:gd name="T5" fmla="*/ 29 h 82"/>
                <a:gd name="T6" fmla="*/ 21 w 233"/>
                <a:gd name="T7" fmla="*/ 26 h 82"/>
                <a:gd name="T8" fmla="*/ 34 w 233"/>
                <a:gd name="T9" fmla="*/ 20 h 82"/>
                <a:gd name="T10" fmla="*/ 52 w 233"/>
                <a:gd name="T11" fmla="*/ 15 h 82"/>
                <a:gd name="T12" fmla="*/ 70 w 233"/>
                <a:gd name="T13" fmla="*/ 9 h 82"/>
                <a:gd name="T14" fmla="*/ 91 w 233"/>
                <a:gd name="T15" fmla="*/ 5 h 82"/>
                <a:gd name="T16" fmla="*/ 112 w 233"/>
                <a:gd name="T17" fmla="*/ 1 h 82"/>
                <a:gd name="T18" fmla="*/ 132 w 233"/>
                <a:gd name="T19" fmla="*/ 0 h 82"/>
                <a:gd name="T20" fmla="*/ 153 w 233"/>
                <a:gd name="T21" fmla="*/ 1 h 82"/>
                <a:gd name="T22" fmla="*/ 173 w 233"/>
                <a:gd name="T23" fmla="*/ 5 h 82"/>
                <a:gd name="T24" fmla="*/ 191 w 233"/>
                <a:gd name="T25" fmla="*/ 12 h 82"/>
                <a:gd name="T26" fmla="*/ 206 w 233"/>
                <a:gd name="T27" fmla="*/ 22 h 82"/>
                <a:gd name="T28" fmla="*/ 219 w 233"/>
                <a:gd name="T29" fmla="*/ 37 h 82"/>
                <a:gd name="T30" fmla="*/ 228 w 233"/>
                <a:gd name="T31" fmla="*/ 57 h 82"/>
                <a:gd name="T32" fmla="*/ 233 w 233"/>
                <a:gd name="T33" fmla="*/ 82 h 82"/>
                <a:gd name="T34" fmla="*/ 231 w 233"/>
                <a:gd name="T35" fmla="*/ 81 h 82"/>
                <a:gd name="T36" fmla="*/ 230 w 233"/>
                <a:gd name="T37" fmla="*/ 77 h 82"/>
                <a:gd name="T38" fmla="*/ 227 w 233"/>
                <a:gd name="T39" fmla="*/ 73 h 82"/>
                <a:gd name="T40" fmla="*/ 222 w 233"/>
                <a:gd name="T41" fmla="*/ 67 h 82"/>
                <a:gd name="T42" fmla="*/ 215 w 233"/>
                <a:gd name="T43" fmla="*/ 60 h 82"/>
                <a:gd name="T44" fmla="*/ 207 w 233"/>
                <a:gd name="T45" fmla="*/ 53 h 82"/>
                <a:gd name="T46" fmla="*/ 197 w 233"/>
                <a:gd name="T47" fmla="*/ 46 h 82"/>
                <a:gd name="T48" fmla="*/ 185 w 233"/>
                <a:gd name="T49" fmla="*/ 38 h 82"/>
                <a:gd name="T50" fmla="*/ 170 w 233"/>
                <a:gd name="T51" fmla="*/ 32 h 82"/>
                <a:gd name="T52" fmla="*/ 154 w 233"/>
                <a:gd name="T53" fmla="*/ 27 h 82"/>
                <a:gd name="T54" fmla="*/ 135 w 233"/>
                <a:gd name="T55" fmla="*/ 22 h 82"/>
                <a:gd name="T56" fmla="*/ 114 w 233"/>
                <a:gd name="T57" fmla="*/ 20 h 82"/>
                <a:gd name="T58" fmla="*/ 90 w 233"/>
                <a:gd name="T59" fmla="*/ 20 h 82"/>
                <a:gd name="T60" fmla="*/ 62 w 233"/>
                <a:gd name="T61" fmla="*/ 21 h 82"/>
                <a:gd name="T62" fmla="*/ 32 w 233"/>
                <a:gd name="T63" fmla="*/ 26 h 82"/>
                <a:gd name="T64" fmla="*/ 0 w 233"/>
                <a:gd name="T6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82">
                  <a:moveTo>
                    <a:pt x="0" y="34"/>
                  </a:moveTo>
                  <a:lnTo>
                    <a:pt x="2" y="32"/>
                  </a:lnTo>
                  <a:lnTo>
                    <a:pt x="9" y="29"/>
                  </a:lnTo>
                  <a:lnTo>
                    <a:pt x="21" y="26"/>
                  </a:lnTo>
                  <a:lnTo>
                    <a:pt x="34" y="20"/>
                  </a:lnTo>
                  <a:lnTo>
                    <a:pt x="52" y="15"/>
                  </a:lnTo>
                  <a:lnTo>
                    <a:pt x="70" y="9"/>
                  </a:lnTo>
                  <a:lnTo>
                    <a:pt x="91" y="5"/>
                  </a:lnTo>
                  <a:lnTo>
                    <a:pt x="112" y="1"/>
                  </a:lnTo>
                  <a:lnTo>
                    <a:pt x="132" y="0"/>
                  </a:lnTo>
                  <a:lnTo>
                    <a:pt x="153" y="1"/>
                  </a:lnTo>
                  <a:lnTo>
                    <a:pt x="173" y="5"/>
                  </a:lnTo>
                  <a:lnTo>
                    <a:pt x="191" y="12"/>
                  </a:lnTo>
                  <a:lnTo>
                    <a:pt x="206" y="22"/>
                  </a:lnTo>
                  <a:lnTo>
                    <a:pt x="219" y="37"/>
                  </a:lnTo>
                  <a:lnTo>
                    <a:pt x="228" y="57"/>
                  </a:lnTo>
                  <a:lnTo>
                    <a:pt x="233" y="82"/>
                  </a:lnTo>
                  <a:lnTo>
                    <a:pt x="231" y="81"/>
                  </a:lnTo>
                  <a:lnTo>
                    <a:pt x="230" y="77"/>
                  </a:lnTo>
                  <a:lnTo>
                    <a:pt x="227" y="73"/>
                  </a:lnTo>
                  <a:lnTo>
                    <a:pt x="222" y="67"/>
                  </a:lnTo>
                  <a:lnTo>
                    <a:pt x="215" y="60"/>
                  </a:lnTo>
                  <a:lnTo>
                    <a:pt x="207" y="53"/>
                  </a:lnTo>
                  <a:lnTo>
                    <a:pt x="197" y="46"/>
                  </a:lnTo>
                  <a:lnTo>
                    <a:pt x="185" y="38"/>
                  </a:lnTo>
                  <a:lnTo>
                    <a:pt x="170" y="32"/>
                  </a:lnTo>
                  <a:lnTo>
                    <a:pt x="154" y="27"/>
                  </a:lnTo>
                  <a:lnTo>
                    <a:pt x="135" y="22"/>
                  </a:lnTo>
                  <a:lnTo>
                    <a:pt x="114" y="20"/>
                  </a:lnTo>
                  <a:lnTo>
                    <a:pt x="90" y="20"/>
                  </a:lnTo>
                  <a:lnTo>
                    <a:pt x="62" y="21"/>
                  </a:lnTo>
                  <a:lnTo>
                    <a:pt x="32" y="2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38" name="Group 170"/>
          <p:cNvGrpSpPr>
            <a:grpSpLocks/>
          </p:cNvGrpSpPr>
          <p:nvPr/>
        </p:nvGrpSpPr>
        <p:grpSpPr bwMode="auto">
          <a:xfrm>
            <a:off x="2971800" y="3733800"/>
            <a:ext cx="762000" cy="947738"/>
            <a:chOff x="2496" y="48"/>
            <a:chExt cx="614" cy="837"/>
          </a:xfrm>
        </p:grpSpPr>
        <p:sp>
          <p:nvSpPr>
            <p:cNvPr id="186475" name="Freeform 107"/>
            <p:cNvSpPr>
              <a:spLocks/>
            </p:cNvSpPr>
            <p:nvPr/>
          </p:nvSpPr>
          <p:spPr bwMode="auto">
            <a:xfrm>
              <a:off x="2702" y="76"/>
              <a:ext cx="408" cy="95"/>
            </a:xfrm>
            <a:custGeom>
              <a:avLst/>
              <a:gdLst>
                <a:gd name="T0" fmla="*/ 693 w 693"/>
                <a:gd name="T1" fmla="*/ 0 h 208"/>
                <a:gd name="T2" fmla="*/ 81 w 693"/>
                <a:gd name="T3" fmla="*/ 91 h 208"/>
                <a:gd name="T4" fmla="*/ 78 w 693"/>
                <a:gd name="T5" fmla="*/ 91 h 208"/>
                <a:gd name="T6" fmla="*/ 68 w 693"/>
                <a:gd name="T7" fmla="*/ 92 h 208"/>
                <a:gd name="T8" fmla="*/ 53 w 693"/>
                <a:gd name="T9" fmla="*/ 96 h 208"/>
                <a:gd name="T10" fmla="*/ 37 w 693"/>
                <a:gd name="T11" fmla="*/ 104 h 208"/>
                <a:gd name="T12" fmla="*/ 20 w 693"/>
                <a:gd name="T13" fmla="*/ 118 h 208"/>
                <a:gd name="T14" fmla="*/ 8 w 693"/>
                <a:gd name="T15" fmla="*/ 139 h 208"/>
                <a:gd name="T16" fmla="*/ 0 w 693"/>
                <a:gd name="T17" fmla="*/ 168 h 208"/>
                <a:gd name="T18" fmla="*/ 0 w 693"/>
                <a:gd name="T19" fmla="*/ 208 h 208"/>
                <a:gd name="T20" fmla="*/ 0 w 693"/>
                <a:gd name="T21" fmla="*/ 204 h 208"/>
                <a:gd name="T22" fmla="*/ 0 w 693"/>
                <a:gd name="T23" fmla="*/ 195 h 208"/>
                <a:gd name="T24" fmla="*/ 2 w 693"/>
                <a:gd name="T25" fmla="*/ 181 h 208"/>
                <a:gd name="T26" fmla="*/ 5 w 693"/>
                <a:gd name="T27" fmla="*/ 164 h 208"/>
                <a:gd name="T28" fmla="*/ 13 w 693"/>
                <a:gd name="T29" fmla="*/ 148 h 208"/>
                <a:gd name="T30" fmla="*/ 25 w 693"/>
                <a:gd name="T31" fmla="*/ 132 h 208"/>
                <a:gd name="T32" fmla="*/ 43 w 693"/>
                <a:gd name="T33" fmla="*/ 118 h 208"/>
                <a:gd name="T34" fmla="*/ 68 w 693"/>
                <a:gd name="T35" fmla="*/ 110 h 208"/>
                <a:gd name="T36" fmla="*/ 73 w 693"/>
                <a:gd name="T37" fmla="*/ 109 h 208"/>
                <a:gd name="T38" fmla="*/ 89 w 693"/>
                <a:gd name="T39" fmla="*/ 106 h 208"/>
                <a:gd name="T40" fmla="*/ 116 w 693"/>
                <a:gd name="T41" fmla="*/ 102 h 208"/>
                <a:gd name="T42" fmla="*/ 149 w 693"/>
                <a:gd name="T43" fmla="*/ 96 h 208"/>
                <a:gd name="T44" fmla="*/ 191 w 693"/>
                <a:gd name="T45" fmla="*/ 89 h 208"/>
                <a:gd name="T46" fmla="*/ 236 w 693"/>
                <a:gd name="T47" fmla="*/ 82 h 208"/>
                <a:gd name="T48" fmla="*/ 286 w 693"/>
                <a:gd name="T49" fmla="*/ 73 h 208"/>
                <a:gd name="T50" fmla="*/ 339 w 693"/>
                <a:gd name="T51" fmla="*/ 65 h 208"/>
                <a:gd name="T52" fmla="*/ 392 w 693"/>
                <a:gd name="T53" fmla="*/ 56 h 208"/>
                <a:gd name="T54" fmla="*/ 447 w 693"/>
                <a:gd name="T55" fmla="*/ 46 h 208"/>
                <a:gd name="T56" fmla="*/ 500 w 693"/>
                <a:gd name="T57" fmla="*/ 37 h 208"/>
                <a:gd name="T58" fmla="*/ 549 w 693"/>
                <a:gd name="T59" fmla="*/ 28 h 208"/>
                <a:gd name="T60" fmla="*/ 594 w 693"/>
                <a:gd name="T61" fmla="*/ 20 h 208"/>
                <a:gd name="T62" fmla="*/ 634 w 693"/>
                <a:gd name="T63" fmla="*/ 12 h 208"/>
                <a:gd name="T64" fmla="*/ 668 w 693"/>
                <a:gd name="T65" fmla="*/ 6 h 208"/>
                <a:gd name="T66" fmla="*/ 693 w 693"/>
                <a:gd name="T6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3" h="208">
                  <a:moveTo>
                    <a:pt x="693" y="0"/>
                  </a:moveTo>
                  <a:lnTo>
                    <a:pt x="81" y="91"/>
                  </a:lnTo>
                  <a:lnTo>
                    <a:pt x="78" y="91"/>
                  </a:lnTo>
                  <a:lnTo>
                    <a:pt x="68" y="92"/>
                  </a:lnTo>
                  <a:lnTo>
                    <a:pt x="53" y="96"/>
                  </a:lnTo>
                  <a:lnTo>
                    <a:pt x="37" y="104"/>
                  </a:lnTo>
                  <a:lnTo>
                    <a:pt x="20" y="118"/>
                  </a:lnTo>
                  <a:lnTo>
                    <a:pt x="8" y="139"/>
                  </a:lnTo>
                  <a:lnTo>
                    <a:pt x="0" y="168"/>
                  </a:lnTo>
                  <a:lnTo>
                    <a:pt x="0" y="208"/>
                  </a:lnTo>
                  <a:lnTo>
                    <a:pt x="0" y="204"/>
                  </a:lnTo>
                  <a:lnTo>
                    <a:pt x="0" y="195"/>
                  </a:lnTo>
                  <a:lnTo>
                    <a:pt x="2" y="181"/>
                  </a:lnTo>
                  <a:lnTo>
                    <a:pt x="5" y="164"/>
                  </a:lnTo>
                  <a:lnTo>
                    <a:pt x="13" y="148"/>
                  </a:lnTo>
                  <a:lnTo>
                    <a:pt x="25" y="132"/>
                  </a:lnTo>
                  <a:lnTo>
                    <a:pt x="43" y="118"/>
                  </a:lnTo>
                  <a:lnTo>
                    <a:pt x="68" y="110"/>
                  </a:lnTo>
                  <a:lnTo>
                    <a:pt x="73" y="109"/>
                  </a:lnTo>
                  <a:lnTo>
                    <a:pt x="89" y="106"/>
                  </a:lnTo>
                  <a:lnTo>
                    <a:pt x="116" y="102"/>
                  </a:lnTo>
                  <a:lnTo>
                    <a:pt x="149" y="96"/>
                  </a:lnTo>
                  <a:lnTo>
                    <a:pt x="191" y="89"/>
                  </a:lnTo>
                  <a:lnTo>
                    <a:pt x="236" y="82"/>
                  </a:lnTo>
                  <a:lnTo>
                    <a:pt x="286" y="73"/>
                  </a:lnTo>
                  <a:lnTo>
                    <a:pt x="339" y="65"/>
                  </a:lnTo>
                  <a:lnTo>
                    <a:pt x="392" y="56"/>
                  </a:lnTo>
                  <a:lnTo>
                    <a:pt x="447" y="46"/>
                  </a:lnTo>
                  <a:lnTo>
                    <a:pt x="500" y="37"/>
                  </a:lnTo>
                  <a:lnTo>
                    <a:pt x="549" y="28"/>
                  </a:lnTo>
                  <a:lnTo>
                    <a:pt x="594" y="20"/>
                  </a:lnTo>
                  <a:lnTo>
                    <a:pt x="634" y="12"/>
                  </a:lnTo>
                  <a:lnTo>
                    <a:pt x="668" y="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6" name="Freeform 108"/>
            <p:cNvSpPr>
              <a:spLocks/>
            </p:cNvSpPr>
            <p:nvPr/>
          </p:nvSpPr>
          <p:spPr bwMode="auto">
            <a:xfrm>
              <a:off x="2701" y="204"/>
              <a:ext cx="58" cy="635"/>
            </a:xfrm>
            <a:custGeom>
              <a:avLst/>
              <a:gdLst>
                <a:gd name="T0" fmla="*/ 0 w 98"/>
                <a:gd name="T1" fmla="*/ 0 h 1380"/>
                <a:gd name="T2" fmla="*/ 30 w 98"/>
                <a:gd name="T3" fmla="*/ 1273 h 1380"/>
                <a:gd name="T4" fmla="*/ 30 w 98"/>
                <a:gd name="T5" fmla="*/ 1277 h 1380"/>
                <a:gd name="T6" fmla="*/ 29 w 98"/>
                <a:gd name="T7" fmla="*/ 1288 h 1380"/>
                <a:gd name="T8" fmla="*/ 29 w 98"/>
                <a:gd name="T9" fmla="*/ 1304 h 1380"/>
                <a:gd name="T10" fmla="*/ 33 w 98"/>
                <a:gd name="T11" fmla="*/ 1322 h 1380"/>
                <a:gd name="T12" fmla="*/ 40 w 98"/>
                <a:gd name="T13" fmla="*/ 1341 h 1380"/>
                <a:gd name="T14" fmla="*/ 52 w 98"/>
                <a:gd name="T15" fmla="*/ 1357 h 1380"/>
                <a:gd name="T16" fmla="*/ 72 w 98"/>
                <a:gd name="T17" fmla="*/ 1367 h 1380"/>
                <a:gd name="T18" fmla="*/ 98 w 98"/>
                <a:gd name="T19" fmla="*/ 1372 h 1380"/>
                <a:gd name="T20" fmla="*/ 94 w 98"/>
                <a:gd name="T21" fmla="*/ 1374 h 1380"/>
                <a:gd name="T22" fmla="*/ 82 w 98"/>
                <a:gd name="T23" fmla="*/ 1378 h 1380"/>
                <a:gd name="T24" fmla="*/ 66 w 98"/>
                <a:gd name="T25" fmla="*/ 1380 h 1380"/>
                <a:gd name="T26" fmla="*/ 48 w 98"/>
                <a:gd name="T27" fmla="*/ 1376 h 1380"/>
                <a:gd name="T28" fmla="*/ 30 w 98"/>
                <a:gd name="T29" fmla="*/ 1364 h 1380"/>
                <a:gd name="T30" fmla="*/ 14 w 98"/>
                <a:gd name="T31" fmla="*/ 1337 h 1380"/>
                <a:gd name="T32" fmla="*/ 5 w 98"/>
                <a:gd name="T33" fmla="*/ 1292 h 1380"/>
                <a:gd name="T34" fmla="*/ 3 w 98"/>
                <a:gd name="T35" fmla="*/ 1228 h 1380"/>
                <a:gd name="T36" fmla="*/ 0 w 98"/>
                <a:gd name="T37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380">
                  <a:moveTo>
                    <a:pt x="0" y="0"/>
                  </a:moveTo>
                  <a:lnTo>
                    <a:pt x="30" y="1273"/>
                  </a:lnTo>
                  <a:lnTo>
                    <a:pt x="30" y="1277"/>
                  </a:lnTo>
                  <a:lnTo>
                    <a:pt x="29" y="1288"/>
                  </a:lnTo>
                  <a:lnTo>
                    <a:pt x="29" y="1304"/>
                  </a:lnTo>
                  <a:lnTo>
                    <a:pt x="33" y="1322"/>
                  </a:lnTo>
                  <a:lnTo>
                    <a:pt x="40" y="1341"/>
                  </a:lnTo>
                  <a:lnTo>
                    <a:pt x="52" y="1357"/>
                  </a:lnTo>
                  <a:lnTo>
                    <a:pt x="72" y="1367"/>
                  </a:lnTo>
                  <a:lnTo>
                    <a:pt x="98" y="1372"/>
                  </a:lnTo>
                  <a:lnTo>
                    <a:pt x="94" y="1374"/>
                  </a:lnTo>
                  <a:lnTo>
                    <a:pt x="82" y="1378"/>
                  </a:lnTo>
                  <a:lnTo>
                    <a:pt x="66" y="1380"/>
                  </a:lnTo>
                  <a:lnTo>
                    <a:pt x="48" y="1376"/>
                  </a:lnTo>
                  <a:lnTo>
                    <a:pt x="30" y="1364"/>
                  </a:lnTo>
                  <a:lnTo>
                    <a:pt x="14" y="1337"/>
                  </a:lnTo>
                  <a:lnTo>
                    <a:pt x="5" y="1292"/>
                  </a:lnTo>
                  <a:lnTo>
                    <a:pt x="3" y="1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1" name="Freeform 113"/>
            <p:cNvSpPr>
              <a:spLocks/>
            </p:cNvSpPr>
            <p:nvPr/>
          </p:nvSpPr>
          <p:spPr bwMode="auto">
            <a:xfrm>
              <a:off x="2514" y="54"/>
              <a:ext cx="567" cy="815"/>
            </a:xfrm>
            <a:custGeom>
              <a:avLst/>
              <a:gdLst>
                <a:gd name="T0" fmla="*/ 0 w 968"/>
                <a:gd name="T1" fmla="*/ 136 h 1769"/>
                <a:gd name="T2" fmla="*/ 727 w 968"/>
                <a:gd name="T3" fmla="*/ 31 h 1769"/>
                <a:gd name="T4" fmla="*/ 728 w 968"/>
                <a:gd name="T5" fmla="*/ 30 h 1769"/>
                <a:gd name="T6" fmla="*/ 733 w 968"/>
                <a:gd name="T7" fmla="*/ 28 h 1769"/>
                <a:gd name="T8" fmla="*/ 739 w 968"/>
                <a:gd name="T9" fmla="*/ 24 h 1769"/>
                <a:gd name="T10" fmla="*/ 747 w 968"/>
                <a:gd name="T11" fmla="*/ 21 h 1769"/>
                <a:gd name="T12" fmla="*/ 758 w 968"/>
                <a:gd name="T13" fmla="*/ 16 h 1769"/>
                <a:gd name="T14" fmla="*/ 770 w 968"/>
                <a:gd name="T15" fmla="*/ 12 h 1769"/>
                <a:gd name="T16" fmla="*/ 784 w 968"/>
                <a:gd name="T17" fmla="*/ 7 h 1769"/>
                <a:gd name="T18" fmla="*/ 800 w 968"/>
                <a:gd name="T19" fmla="*/ 4 h 1769"/>
                <a:gd name="T20" fmla="*/ 816 w 968"/>
                <a:gd name="T21" fmla="*/ 1 h 1769"/>
                <a:gd name="T22" fmla="*/ 834 w 968"/>
                <a:gd name="T23" fmla="*/ 0 h 1769"/>
                <a:gd name="T24" fmla="*/ 853 w 968"/>
                <a:gd name="T25" fmla="*/ 1 h 1769"/>
                <a:gd name="T26" fmla="*/ 872 w 968"/>
                <a:gd name="T27" fmla="*/ 5 h 1769"/>
                <a:gd name="T28" fmla="*/ 893 w 968"/>
                <a:gd name="T29" fmla="*/ 10 h 1769"/>
                <a:gd name="T30" fmla="*/ 913 w 968"/>
                <a:gd name="T31" fmla="*/ 20 h 1769"/>
                <a:gd name="T32" fmla="*/ 933 w 968"/>
                <a:gd name="T33" fmla="*/ 31 h 1769"/>
                <a:gd name="T34" fmla="*/ 954 w 968"/>
                <a:gd name="T35" fmla="*/ 47 h 1769"/>
                <a:gd name="T36" fmla="*/ 968 w 968"/>
                <a:gd name="T37" fmla="*/ 1727 h 1769"/>
                <a:gd name="T38" fmla="*/ 967 w 968"/>
                <a:gd name="T39" fmla="*/ 1728 h 1769"/>
                <a:gd name="T40" fmla="*/ 962 w 968"/>
                <a:gd name="T41" fmla="*/ 1729 h 1769"/>
                <a:gd name="T42" fmla="*/ 955 w 968"/>
                <a:gd name="T43" fmla="*/ 1731 h 1769"/>
                <a:gd name="T44" fmla="*/ 945 w 968"/>
                <a:gd name="T45" fmla="*/ 1735 h 1769"/>
                <a:gd name="T46" fmla="*/ 933 w 968"/>
                <a:gd name="T47" fmla="*/ 1739 h 1769"/>
                <a:gd name="T48" fmla="*/ 919 w 968"/>
                <a:gd name="T49" fmla="*/ 1743 h 1769"/>
                <a:gd name="T50" fmla="*/ 903 w 968"/>
                <a:gd name="T51" fmla="*/ 1747 h 1769"/>
                <a:gd name="T52" fmla="*/ 885 w 968"/>
                <a:gd name="T53" fmla="*/ 1752 h 1769"/>
                <a:gd name="T54" fmla="*/ 865 w 968"/>
                <a:gd name="T55" fmla="*/ 1757 h 1769"/>
                <a:gd name="T56" fmla="*/ 843 w 968"/>
                <a:gd name="T57" fmla="*/ 1760 h 1769"/>
                <a:gd name="T58" fmla="*/ 822 w 968"/>
                <a:gd name="T59" fmla="*/ 1764 h 1769"/>
                <a:gd name="T60" fmla="*/ 797 w 968"/>
                <a:gd name="T61" fmla="*/ 1767 h 1769"/>
                <a:gd name="T62" fmla="*/ 772 w 968"/>
                <a:gd name="T63" fmla="*/ 1768 h 1769"/>
                <a:gd name="T64" fmla="*/ 747 w 968"/>
                <a:gd name="T65" fmla="*/ 1769 h 1769"/>
                <a:gd name="T66" fmla="*/ 720 w 968"/>
                <a:gd name="T67" fmla="*/ 1768 h 1769"/>
                <a:gd name="T68" fmla="*/ 694 w 968"/>
                <a:gd name="T69" fmla="*/ 1766 h 1769"/>
                <a:gd name="T70" fmla="*/ 22 w 968"/>
                <a:gd name="T71" fmla="*/ 1719 h 1769"/>
                <a:gd name="T72" fmla="*/ 0 w 968"/>
                <a:gd name="T73" fmla="*/ 136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8" h="1769">
                  <a:moveTo>
                    <a:pt x="0" y="136"/>
                  </a:moveTo>
                  <a:lnTo>
                    <a:pt x="727" y="31"/>
                  </a:lnTo>
                  <a:lnTo>
                    <a:pt x="728" y="30"/>
                  </a:lnTo>
                  <a:lnTo>
                    <a:pt x="733" y="28"/>
                  </a:lnTo>
                  <a:lnTo>
                    <a:pt x="739" y="24"/>
                  </a:lnTo>
                  <a:lnTo>
                    <a:pt x="747" y="21"/>
                  </a:lnTo>
                  <a:lnTo>
                    <a:pt x="758" y="16"/>
                  </a:lnTo>
                  <a:lnTo>
                    <a:pt x="770" y="12"/>
                  </a:lnTo>
                  <a:lnTo>
                    <a:pt x="784" y="7"/>
                  </a:lnTo>
                  <a:lnTo>
                    <a:pt x="800" y="4"/>
                  </a:lnTo>
                  <a:lnTo>
                    <a:pt x="816" y="1"/>
                  </a:lnTo>
                  <a:lnTo>
                    <a:pt x="834" y="0"/>
                  </a:lnTo>
                  <a:lnTo>
                    <a:pt x="853" y="1"/>
                  </a:lnTo>
                  <a:lnTo>
                    <a:pt x="872" y="5"/>
                  </a:lnTo>
                  <a:lnTo>
                    <a:pt x="893" y="10"/>
                  </a:lnTo>
                  <a:lnTo>
                    <a:pt x="913" y="20"/>
                  </a:lnTo>
                  <a:lnTo>
                    <a:pt x="933" y="31"/>
                  </a:lnTo>
                  <a:lnTo>
                    <a:pt x="954" y="47"/>
                  </a:lnTo>
                  <a:lnTo>
                    <a:pt x="968" y="1727"/>
                  </a:lnTo>
                  <a:lnTo>
                    <a:pt x="967" y="1728"/>
                  </a:lnTo>
                  <a:lnTo>
                    <a:pt x="962" y="1729"/>
                  </a:lnTo>
                  <a:lnTo>
                    <a:pt x="955" y="1731"/>
                  </a:lnTo>
                  <a:lnTo>
                    <a:pt x="945" y="1735"/>
                  </a:lnTo>
                  <a:lnTo>
                    <a:pt x="933" y="1739"/>
                  </a:lnTo>
                  <a:lnTo>
                    <a:pt x="919" y="1743"/>
                  </a:lnTo>
                  <a:lnTo>
                    <a:pt x="903" y="1747"/>
                  </a:lnTo>
                  <a:lnTo>
                    <a:pt x="885" y="1752"/>
                  </a:lnTo>
                  <a:lnTo>
                    <a:pt x="865" y="1757"/>
                  </a:lnTo>
                  <a:lnTo>
                    <a:pt x="843" y="1760"/>
                  </a:lnTo>
                  <a:lnTo>
                    <a:pt x="822" y="1764"/>
                  </a:lnTo>
                  <a:lnTo>
                    <a:pt x="797" y="1767"/>
                  </a:lnTo>
                  <a:lnTo>
                    <a:pt x="772" y="1768"/>
                  </a:lnTo>
                  <a:lnTo>
                    <a:pt x="747" y="1769"/>
                  </a:lnTo>
                  <a:lnTo>
                    <a:pt x="720" y="1768"/>
                  </a:lnTo>
                  <a:lnTo>
                    <a:pt x="694" y="1766"/>
                  </a:lnTo>
                  <a:lnTo>
                    <a:pt x="22" y="1719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2" name="Freeform 114"/>
            <p:cNvSpPr>
              <a:spLocks/>
            </p:cNvSpPr>
            <p:nvPr/>
          </p:nvSpPr>
          <p:spPr bwMode="auto">
            <a:xfrm>
              <a:off x="2510" y="73"/>
              <a:ext cx="458" cy="792"/>
            </a:xfrm>
            <a:custGeom>
              <a:avLst/>
              <a:gdLst>
                <a:gd name="T0" fmla="*/ 738 w 781"/>
                <a:gd name="T1" fmla="*/ 0 h 1718"/>
                <a:gd name="T2" fmla="*/ 781 w 781"/>
                <a:gd name="T3" fmla="*/ 1718 h 1718"/>
                <a:gd name="T4" fmla="*/ 21 w 781"/>
                <a:gd name="T5" fmla="*/ 1686 h 1718"/>
                <a:gd name="T6" fmla="*/ 0 w 781"/>
                <a:gd name="T7" fmla="*/ 111 h 1718"/>
                <a:gd name="T8" fmla="*/ 738 w 781"/>
                <a:gd name="T9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1718">
                  <a:moveTo>
                    <a:pt x="738" y="0"/>
                  </a:moveTo>
                  <a:lnTo>
                    <a:pt x="781" y="1718"/>
                  </a:lnTo>
                  <a:lnTo>
                    <a:pt x="21" y="1686"/>
                  </a:lnTo>
                  <a:lnTo>
                    <a:pt x="0" y="11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3" name="Freeform 115"/>
            <p:cNvSpPr>
              <a:spLocks/>
            </p:cNvSpPr>
            <p:nvPr/>
          </p:nvSpPr>
          <p:spPr bwMode="auto">
            <a:xfrm>
              <a:off x="2938" y="61"/>
              <a:ext cx="90" cy="824"/>
            </a:xfrm>
            <a:custGeom>
              <a:avLst/>
              <a:gdLst>
                <a:gd name="T0" fmla="*/ 79 w 152"/>
                <a:gd name="T1" fmla="*/ 12 h 1791"/>
                <a:gd name="T2" fmla="*/ 79 w 152"/>
                <a:gd name="T3" fmla="*/ 85 h 1791"/>
                <a:gd name="T4" fmla="*/ 81 w 152"/>
                <a:gd name="T5" fmla="*/ 280 h 1791"/>
                <a:gd name="T6" fmla="*/ 86 w 152"/>
                <a:gd name="T7" fmla="*/ 555 h 1791"/>
                <a:gd name="T8" fmla="*/ 92 w 152"/>
                <a:gd name="T9" fmla="*/ 870 h 1791"/>
                <a:gd name="T10" fmla="*/ 101 w 152"/>
                <a:gd name="T11" fmla="*/ 1186 h 1791"/>
                <a:gd name="T12" fmla="*/ 114 w 152"/>
                <a:gd name="T13" fmla="*/ 1462 h 1791"/>
                <a:gd name="T14" fmla="*/ 131 w 152"/>
                <a:gd name="T15" fmla="*/ 1658 h 1791"/>
                <a:gd name="T16" fmla="*/ 152 w 152"/>
                <a:gd name="T17" fmla="*/ 1732 h 1791"/>
                <a:gd name="T18" fmla="*/ 33 w 152"/>
                <a:gd name="T19" fmla="*/ 1791 h 1791"/>
                <a:gd name="T20" fmla="*/ 0 w 152"/>
                <a:gd name="T21" fmla="*/ 28 h 1791"/>
                <a:gd name="T22" fmla="*/ 3 w 152"/>
                <a:gd name="T23" fmla="*/ 25 h 1791"/>
                <a:gd name="T24" fmla="*/ 11 w 152"/>
                <a:gd name="T25" fmla="*/ 21 h 1791"/>
                <a:gd name="T26" fmla="*/ 23 w 152"/>
                <a:gd name="T27" fmla="*/ 14 h 1791"/>
                <a:gd name="T28" fmla="*/ 37 w 152"/>
                <a:gd name="T29" fmla="*/ 7 h 1791"/>
                <a:gd name="T30" fmla="*/ 50 w 152"/>
                <a:gd name="T31" fmla="*/ 2 h 1791"/>
                <a:gd name="T32" fmla="*/ 63 w 152"/>
                <a:gd name="T33" fmla="*/ 0 h 1791"/>
                <a:gd name="T34" fmla="*/ 73 w 152"/>
                <a:gd name="T35" fmla="*/ 4 h 1791"/>
                <a:gd name="T36" fmla="*/ 79 w 152"/>
                <a:gd name="T37" fmla="*/ 12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791">
                  <a:moveTo>
                    <a:pt x="79" y="12"/>
                  </a:moveTo>
                  <a:lnTo>
                    <a:pt x="79" y="85"/>
                  </a:lnTo>
                  <a:lnTo>
                    <a:pt x="81" y="280"/>
                  </a:lnTo>
                  <a:lnTo>
                    <a:pt x="86" y="555"/>
                  </a:lnTo>
                  <a:lnTo>
                    <a:pt x="92" y="870"/>
                  </a:lnTo>
                  <a:lnTo>
                    <a:pt x="101" y="1186"/>
                  </a:lnTo>
                  <a:lnTo>
                    <a:pt x="114" y="1462"/>
                  </a:lnTo>
                  <a:lnTo>
                    <a:pt x="131" y="1658"/>
                  </a:lnTo>
                  <a:lnTo>
                    <a:pt x="152" y="1732"/>
                  </a:lnTo>
                  <a:lnTo>
                    <a:pt x="33" y="1791"/>
                  </a:lnTo>
                  <a:lnTo>
                    <a:pt x="0" y="28"/>
                  </a:lnTo>
                  <a:lnTo>
                    <a:pt x="3" y="25"/>
                  </a:lnTo>
                  <a:lnTo>
                    <a:pt x="11" y="21"/>
                  </a:lnTo>
                  <a:lnTo>
                    <a:pt x="23" y="14"/>
                  </a:lnTo>
                  <a:lnTo>
                    <a:pt x="37" y="7"/>
                  </a:lnTo>
                  <a:lnTo>
                    <a:pt x="50" y="2"/>
                  </a:lnTo>
                  <a:lnTo>
                    <a:pt x="63" y="0"/>
                  </a:lnTo>
                  <a:lnTo>
                    <a:pt x="73" y="4"/>
                  </a:lnTo>
                  <a:lnTo>
                    <a:pt x="79" y="12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4" name="Freeform 116"/>
            <p:cNvSpPr>
              <a:spLocks/>
            </p:cNvSpPr>
            <p:nvPr/>
          </p:nvSpPr>
          <p:spPr bwMode="auto">
            <a:xfrm>
              <a:off x="2961" y="182"/>
              <a:ext cx="129" cy="53"/>
            </a:xfrm>
            <a:custGeom>
              <a:avLst/>
              <a:gdLst>
                <a:gd name="T0" fmla="*/ 4 w 221"/>
                <a:gd name="T1" fmla="*/ 20 h 116"/>
                <a:gd name="T2" fmla="*/ 6 w 221"/>
                <a:gd name="T3" fmla="*/ 20 h 116"/>
                <a:gd name="T4" fmla="*/ 12 w 221"/>
                <a:gd name="T5" fmla="*/ 18 h 116"/>
                <a:gd name="T6" fmla="*/ 20 w 221"/>
                <a:gd name="T7" fmla="*/ 17 h 116"/>
                <a:gd name="T8" fmla="*/ 32 w 221"/>
                <a:gd name="T9" fmla="*/ 15 h 116"/>
                <a:gd name="T10" fmla="*/ 46 w 221"/>
                <a:gd name="T11" fmla="*/ 11 h 116"/>
                <a:gd name="T12" fmla="*/ 61 w 221"/>
                <a:gd name="T13" fmla="*/ 9 h 116"/>
                <a:gd name="T14" fmla="*/ 78 w 221"/>
                <a:gd name="T15" fmla="*/ 7 h 116"/>
                <a:gd name="T16" fmla="*/ 96 w 221"/>
                <a:gd name="T17" fmla="*/ 3 h 116"/>
                <a:gd name="T18" fmla="*/ 115 w 221"/>
                <a:gd name="T19" fmla="*/ 2 h 116"/>
                <a:gd name="T20" fmla="*/ 133 w 221"/>
                <a:gd name="T21" fmla="*/ 1 h 116"/>
                <a:gd name="T22" fmla="*/ 152 w 221"/>
                <a:gd name="T23" fmla="*/ 0 h 116"/>
                <a:gd name="T24" fmla="*/ 169 w 221"/>
                <a:gd name="T25" fmla="*/ 0 h 116"/>
                <a:gd name="T26" fmla="*/ 185 w 221"/>
                <a:gd name="T27" fmla="*/ 2 h 116"/>
                <a:gd name="T28" fmla="*/ 199 w 221"/>
                <a:gd name="T29" fmla="*/ 4 h 116"/>
                <a:gd name="T30" fmla="*/ 212 w 221"/>
                <a:gd name="T31" fmla="*/ 9 h 116"/>
                <a:gd name="T32" fmla="*/ 221 w 221"/>
                <a:gd name="T33" fmla="*/ 15 h 116"/>
                <a:gd name="T34" fmla="*/ 216 w 221"/>
                <a:gd name="T35" fmla="*/ 106 h 116"/>
                <a:gd name="T36" fmla="*/ 214 w 221"/>
                <a:gd name="T37" fmla="*/ 106 h 116"/>
                <a:gd name="T38" fmla="*/ 208 w 221"/>
                <a:gd name="T39" fmla="*/ 104 h 116"/>
                <a:gd name="T40" fmla="*/ 198 w 221"/>
                <a:gd name="T41" fmla="*/ 103 h 116"/>
                <a:gd name="T42" fmla="*/ 185 w 221"/>
                <a:gd name="T43" fmla="*/ 102 h 116"/>
                <a:gd name="T44" fmla="*/ 170 w 221"/>
                <a:gd name="T45" fmla="*/ 101 h 116"/>
                <a:gd name="T46" fmla="*/ 154 w 221"/>
                <a:gd name="T47" fmla="*/ 99 h 116"/>
                <a:gd name="T48" fmla="*/ 136 w 221"/>
                <a:gd name="T49" fmla="*/ 98 h 116"/>
                <a:gd name="T50" fmla="*/ 117 w 221"/>
                <a:gd name="T51" fmla="*/ 96 h 116"/>
                <a:gd name="T52" fmla="*/ 97 w 221"/>
                <a:gd name="T53" fmla="*/ 96 h 116"/>
                <a:gd name="T54" fmla="*/ 78 w 221"/>
                <a:gd name="T55" fmla="*/ 96 h 116"/>
                <a:gd name="T56" fmla="*/ 59 w 221"/>
                <a:gd name="T57" fmla="*/ 98 h 116"/>
                <a:gd name="T58" fmla="*/ 43 w 221"/>
                <a:gd name="T59" fmla="*/ 99 h 116"/>
                <a:gd name="T60" fmla="*/ 28 w 221"/>
                <a:gd name="T61" fmla="*/ 101 h 116"/>
                <a:gd name="T62" fmla="*/ 16 w 221"/>
                <a:gd name="T63" fmla="*/ 104 h 116"/>
                <a:gd name="T64" fmla="*/ 5 w 221"/>
                <a:gd name="T65" fmla="*/ 110 h 116"/>
                <a:gd name="T66" fmla="*/ 0 w 221"/>
                <a:gd name="T67" fmla="*/ 116 h 116"/>
                <a:gd name="T68" fmla="*/ 4 w 221"/>
                <a:gd name="T69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116">
                  <a:moveTo>
                    <a:pt x="4" y="20"/>
                  </a:moveTo>
                  <a:lnTo>
                    <a:pt x="6" y="20"/>
                  </a:lnTo>
                  <a:lnTo>
                    <a:pt x="12" y="18"/>
                  </a:lnTo>
                  <a:lnTo>
                    <a:pt x="20" y="17"/>
                  </a:lnTo>
                  <a:lnTo>
                    <a:pt x="32" y="15"/>
                  </a:lnTo>
                  <a:lnTo>
                    <a:pt x="46" y="11"/>
                  </a:lnTo>
                  <a:lnTo>
                    <a:pt x="61" y="9"/>
                  </a:lnTo>
                  <a:lnTo>
                    <a:pt x="78" y="7"/>
                  </a:lnTo>
                  <a:lnTo>
                    <a:pt x="96" y="3"/>
                  </a:lnTo>
                  <a:lnTo>
                    <a:pt x="115" y="2"/>
                  </a:lnTo>
                  <a:lnTo>
                    <a:pt x="133" y="1"/>
                  </a:lnTo>
                  <a:lnTo>
                    <a:pt x="152" y="0"/>
                  </a:lnTo>
                  <a:lnTo>
                    <a:pt x="169" y="0"/>
                  </a:lnTo>
                  <a:lnTo>
                    <a:pt x="185" y="2"/>
                  </a:lnTo>
                  <a:lnTo>
                    <a:pt x="199" y="4"/>
                  </a:lnTo>
                  <a:lnTo>
                    <a:pt x="212" y="9"/>
                  </a:lnTo>
                  <a:lnTo>
                    <a:pt x="221" y="15"/>
                  </a:lnTo>
                  <a:lnTo>
                    <a:pt x="216" y="106"/>
                  </a:lnTo>
                  <a:lnTo>
                    <a:pt x="214" y="106"/>
                  </a:lnTo>
                  <a:lnTo>
                    <a:pt x="208" y="104"/>
                  </a:lnTo>
                  <a:lnTo>
                    <a:pt x="198" y="103"/>
                  </a:lnTo>
                  <a:lnTo>
                    <a:pt x="185" y="102"/>
                  </a:lnTo>
                  <a:lnTo>
                    <a:pt x="170" y="101"/>
                  </a:lnTo>
                  <a:lnTo>
                    <a:pt x="154" y="99"/>
                  </a:lnTo>
                  <a:lnTo>
                    <a:pt x="136" y="98"/>
                  </a:lnTo>
                  <a:lnTo>
                    <a:pt x="117" y="96"/>
                  </a:lnTo>
                  <a:lnTo>
                    <a:pt x="97" y="96"/>
                  </a:lnTo>
                  <a:lnTo>
                    <a:pt x="78" y="96"/>
                  </a:lnTo>
                  <a:lnTo>
                    <a:pt x="59" y="98"/>
                  </a:lnTo>
                  <a:lnTo>
                    <a:pt x="43" y="99"/>
                  </a:lnTo>
                  <a:lnTo>
                    <a:pt x="28" y="101"/>
                  </a:lnTo>
                  <a:lnTo>
                    <a:pt x="16" y="104"/>
                  </a:lnTo>
                  <a:lnTo>
                    <a:pt x="5" y="110"/>
                  </a:lnTo>
                  <a:lnTo>
                    <a:pt x="0" y="116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5" name="Freeform 117"/>
            <p:cNvSpPr>
              <a:spLocks/>
            </p:cNvSpPr>
            <p:nvPr/>
          </p:nvSpPr>
          <p:spPr bwMode="auto">
            <a:xfrm>
              <a:off x="3002" y="182"/>
              <a:ext cx="69" cy="46"/>
            </a:xfrm>
            <a:custGeom>
              <a:avLst/>
              <a:gdLst>
                <a:gd name="T0" fmla="*/ 0 w 116"/>
                <a:gd name="T1" fmla="*/ 13 h 98"/>
                <a:gd name="T2" fmla="*/ 3 w 116"/>
                <a:gd name="T3" fmla="*/ 14 h 98"/>
                <a:gd name="T4" fmla="*/ 13 w 116"/>
                <a:gd name="T5" fmla="*/ 17 h 98"/>
                <a:gd name="T6" fmla="*/ 25 w 116"/>
                <a:gd name="T7" fmla="*/ 24 h 98"/>
                <a:gd name="T8" fmla="*/ 40 w 116"/>
                <a:gd name="T9" fmla="*/ 32 h 98"/>
                <a:gd name="T10" fmla="*/ 54 w 116"/>
                <a:gd name="T11" fmla="*/ 44 h 98"/>
                <a:gd name="T12" fmla="*/ 66 w 116"/>
                <a:gd name="T13" fmla="*/ 58 h 98"/>
                <a:gd name="T14" fmla="*/ 73 w 116"/>
                <a:gd name="T15" fmla="*/ 74 h 98"/>
                <a:gd name="T16" fmla="*/ 73 w 116"/>
                <a:gd name="T17" fmla="*/ 93 h 98"/>
                <a:gd name="T18" fmla="*/ 116 w 116"/>
                <a:gd name="T19" fmla="*/ 98 h 98"/>
                <a:gd name="T20" fmla="*/ 111 w 116"/>
                <a:gd name="T21" fmla="*/ 8 h 98"/>
                <a:gd name="T22" fmla="*/ 108 w 116"/>
                <a:gd name="T23" fmla="*/ 7 h 98"/>
                <a:gd name="T24" fmla="*/ 103 w 116"/>
                <a:gd name="T25" fmla="*/ 5 h 98"/>
                <a:gd name="T26" fmla="*/ 92 w 116"/>
                <a:gd name="T27" fmla="*/ 2 h 98"/>
                <a:gd name="T28" fmla="*/ 79 w 116"/>
                <a:gd name="T29" fmla="*/ 0 h 98"/>
                <a:gd name="T30" fmla="*/ 63 w 116"/>
                <a:gd name="T31" fmla="*/ 0 h 98"/>
                <a:gd name="T32" fmla="*/ 44 w 116"/>
                <a:gd name="T33" fmla="*/ 1 h 98"/>
                <a:gd name="T34" fmla="*/ 23 w 116"/>
                <a:gd name="T35" fmla="*/ 5 h 98"/>
                <a:gd name="T36" fmla="*/ 0 w 116"/>
                <a:gd name="T37" fmla="*/ 1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98">
                  <a:moveTo>
                    <a:pt x="0" y="13"/>
                  </a:moveTo>
                  <a:lnTo>
                    <a:pt x="3" y="14"/>
                  </a:lnTo>
                  <a:lnTo>
                    <a:pt x="13" y="17"/>
                  </a:lnTo>
                  <a:lnTo>
                    <a:pt x="25" y="24"/>
                  </a:lnTo>
                  <a:lnTo>
                    <a:pt x="40" y="32"/>
                  </a:lnTo>
                  <a:lnTo>
                    <a:pt x="54" y="44"/>
                  </a:lnTo>
                  <a:lnTo>
                    <a:pt x="66" y="58"/>
                  </a:lnTo>
                  <a:lnTo>
                    <a:pt x="73" y="74"/>
                  </a:lnTo>
                  <a:lnTo>
                    <a:pt x="73" y="93"/>
                  </a:lnTo>
                  <a:lnTo>
                    <a:pt x="116" y="98"/>
                  </a:lnTo>
                  <a:lnTo>
                    <a:pt x="111" y="8"/>
                  </a:lnTo>
                  <a:lnTo>
                    <a:pt x="108" y="7"/>
                  </a:lnTo>
                  <a:lnTo>
                    <a:pt x="103" y="5"/>
                  </a:lnTo>
                  <a:lnTo>
                    <a:pt x="92" y="2"/>
                  </a:lnTo>
                  <a:lnTo>
                    <a:pt x="79" y="0"/>
                  </a:lnTo>
                  <a:lnTo>
                    <a:pt x="63" y="0"/>
                  </a:lnTo>
                  <a:lnTo>
                    <a:pt x="44" y="1"/>
                  </a:lnTo>
                  <a:lnTo>
                    <a:pt x="23" y="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6" name="Freeform 118"/>
            <p:cNvSpPr>
              <a:spLocks/>
            </p:cNvSpPr>
            <p:nvPr/>
          </p:nvSpPr>
          <p:spPr bwMode="auto">
            <a:xfrm>
              <a:off x="2958" y="267"/>
              <a:ext cx="131" cy="19"/>
            </a:xfrm>
            <a:custGeom>
              <a:avLst/>
              <a:gdLst>
                <a:gd name="T0" fmla="*/ 5 w 221"/>
                <a:gd name="T1" fmla="*/ 7 h 41"/>
                <a:gd name="T2" fmla="*/ 7 w 221"/>
                <a:gd name="T3" fmla="*/ 7 h 41"/>
                <a:gd name="T4" fmla="*/ 13 w 221"/>
                <a:gd name="T5" fmla="*/ 6 h 41"/>
                <a:gd name="T6" fmla="*/ 21 w 221"/>
                <a:gd name="T7" fmla="*/ 6 h 41"/>
                <a:gd name="T8" fmla="*/ 32 w 221"/>
                <a:gd name="T9" fmla="*/ 5 h 41"/>
                <a:gd name="T10" fmla="*/ 46 w 221"/>
                <a:gd name="T11" fmla="*/ 4 h 41"/>
                <a:gd name="T12" fmla="*/ 62 w 221"/>
                <a:gd name="T13" fmla="*/ 3 h 41"/>
                <a:gd name="T14" fmla="*/ 80 w 221"/>
                <a:gd name="T15" fmla="*/ 3 h 41"/>
                <a:gd name="T16" fmla="*/ 97 w 221"/>
                <a:gd name="T17" fmla="*/ 1 h 41"/>
                <a:gd name="T18" fmla="*/ 115 w 221"/>
                <a:gd name="T19" fmla="*/ 0 h 41"/>
                <a:gd name="T20" fmla="*/ 134 w 221"/>
                <a:gd name="T21" fmla="*/ 0 h 41"/>
                <a:gd name="T22" fmla="*/ 152 w 221"/>
                <a:gd name="T23" fmla="*/ 0 h 41"/>
                <a:gd name="T24" fmla="*/ 169 w 221"/>
                <a:gd name="T25" fmla="*/ 0 h 41"/>
                <a:gd name="T26" fmla="*/ 186 w 221"/>
                <a:gd name="T27" fmla="*/ 0 h 41"/>
                <a:gd name="T28" fmla="*/ 199 w 221"/>
                <a:gd name="T29" fmla="*/ 1 h 41"/>
                <a:gd name="T30" fmla="*/ 212 w 221"/>
                <a:gd name="T31" fmla="*/ 3 h 41"/>
                <a:gd name="T32" fmla="*/ 221 w 221"/>
                <a:gd name="T33" fmla="*/ 5 h 41"/>
                <a:gd name="T34" fmla="*/ 217 w 221"/>
                <a:gd name="T35" fmla="*/ 37 h 41"/>
                <a:gd name="T36" fmla="*/ 214 w 221"/>
                <a:gd name="T37" fmla="*/ 37 h 41"/>
                <a:gd name="T38" fmla="*/ 209 w 221"/>
                <a:gd name="T39" fmla="*/ 37 h 41"/>
                <a:gd name="T40" fmla="*/ 198 w 221"/>
                <a:gd name="T41" fmla="*/ 36 h 41"/>
                <a:gd name="T42" fmla="*/ 187 w 221"/>
                <a:gd name="T43" fmla="*/ 36 h 41"/>
                <a:gd name="T44" fmla="*/ 172 w 221"/>
                <a:gd name="T45" fmla="*/ 35 h 41"/>
                <a:gd name="T46" fmla="*/ 154 w 221"/>
                <a:gd name="T47" fmla="*/ 35 h 41"/>
                <a:gd name="T48" fmla="*/ 136 w 221"/>
                <a:gd name="T49" fmla="*/ 35 h 41"/>
                <a:gd name="T50" fmla="*/ 118 w 221"/>
                <a:gd name="T51" fmla="*/ 34 h 41"/>
                <a:gd name="T52" fmla="*/ 98 w 221"/>
                <a:gd name="T53" fmla="*/ 34 h 41"/>
                <a:gd name="T54" fmla="*/ 80 w 221"/>
                <a:gd name="T55" fmla="*/ 34 h 41"/>
                <a:gd name="T56" fmla="*/ 61 w 221"/>
                <a:gd name="T57" fmla="*/ 34 h 41"/>
                <a:gd name="T58" fmla="*/ 44 w 221"/>
                <a:gd name="T59" fmla="*/ 35 h 41"/>
                <a:gd name="T60" fmla="*/ 29 w 221"/>
                <a:gd name="T61" fmla="*/ 36 h 41"/>
                <a:gd name="T62" fmla="*/ 16 w 221"/>
                <a:gd name="T63" fmla="*/ 37 h 41"/>
                <a:gd name="T64" fmla="*/ 7 w 221"/>
                <a:gd name="T65" fmla="*/ 38 h 41"/>
                <a:gd name="T66" fmla="*/ 0 w 221"/>
                <a:gd name="T67" fmla="*/ 41 h 41"/>
                <a:gd name="T68" fmla="*/ 5 w 221"/>
                <a:gd name="T6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41">
                  <a:moveTo>
                    <a:pt x="5" y="7"/>
                  </a:moveTo>
                  <a:lnTo>
                    <a:pt x="7" y="7"/>
                  </a:lnTo>
                  <a:lnTo>
                    <a:pt x="13" y="6"/>
                  </a:lnTo>
                  <a:lnTo>
                    <a:pt x="21" y="6"/>
                  </a:lnTo>
                  <a:lnTo>
                    <a:pt x="32" y="5"/>
                  </a:lnTo>
                  <a:lnTo>
                    <a:pt x="46" y="4"/>
                  </a:lnTo>
                  <a:lnTo>
                    <a:pt x="62" y="3"/>
                  </a:lnTo>
                  <a:lnTo>
                    <a:pt x="80" y="3"/>
                  </a:lnTo>
                  <a:lnTo>
                    <a:pt x="97" y="1"/>
                  </a:lnTo>
                  <a:lnTo>
                    <a:pt x="115" y="0"/>
                  </a:lnTo>
                  <a:lnTo>
                    <a:pt x="134" y="0"/>
                  </a:lnTo>
                  <a:lnTo>
                    <a:pt x="152" y="0"/>
                  </a:lnTo>
                  <a:lnTo>
                    <a:pt x="169" y="0"/>
                  </a:lnTo>
                  <a:lnTo>
                    <a:pt x="186" y="0"/>
                  </a:lnTo>
                  <a:lnTo>
                    <a:pt x="199" y="1"/>
                  </a:lnTo>
                  <a:lnTo>
                    <a:pt x="212" y="3"/>
                  </a:lnTo>
                  <a:lnTo>
                    <a:pt x="221" y="5"/>
                  </a:lnTo>
                  <a:lnTo>
                    <a:pt x="217" y="37"/>
                  </a:lnTo>
                  <a:lnTo>
                    <a:pt x="214" y="37"/>
                  </a:lnTo>
                  <a:lnTo>
                    <a:pt x="209" y="37"/>
                  </a:lnTo>
                  <a:lnTo>
                    <a:pt x="198" y="36"/>
                  </a:lnTo>
                  <a:lnTo>
                    <a:pt x="187" y="36"/>
                  </a:lnTo>
                  <a:lnTo>
                    <a:pt x="172" y="35"/>
                  </a:lnTo>
                  <a:lnTo>
                    <a:pt x="154" y="35"/>
                  </a:lnTo>
                  <a:lnTo>
                    <a:pt x="136" y="35"/>
                  </a:lnTo>
                  <a:lnTo>
                    <a:pt x="118" y="34"/>
                  </a:lnTo>
                  <a:lnTo>
                    <a:pt x="98" y="34"/>
                  </a:lnTo>
                  <a:lnTo>
                    <a:pt x="80" y="34"/>
                  </a:lnTo>
                  <a:lnTo>
                    <a:pt x="61" y="34"/>
                  </a:lnTo>
                  <a:lnTo>
                    <a:pt x="44" y="35"/>
                  </a:lnTo>
                  <a:lnTo>
                    <a:pt x="29" y="36"/>
                  </a:lnTo>
                  <a:lnTo>
                    <a:pt x="16" y="37"/>
                  </a:lnTo>
                  <a:lnTo>
                    <a:pt x="7" y="38"/>
                  </a:lnTo>
                  <a:lnTo>
                    <a:pt x="0" y="41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7" name="Freeform 119"/>
            <p:cNvSpPr>
              <a:spLocks/>
            </p:cNvSpPr>
            <p:nvPr/>
          </p:nvSpPr>
          <p:spPr bwMode="auto">
            <a:xfrm>
              <a:off x="3001" y="267"/>
              <a:ext cx="68" cy="16"/>
            </a:xfrm>
            <a:custGeom>
              <a:avLst/>
              <a:gdLst>
                <a:gd name="T0" fmla="*/ 0 w 115"/>
                <a:gd name="T1" fmla="*/ 5 h 35"/>
                <a:gd name="T2" fmla="*/ 3 w 115"/>
                <a:gd name="T3" fmla="*/ 5 h 35"/>
                <a:gd name="T4" fmla="*/ 12 w 115"/>
                <a:gd name="T5" fmla="*/ 7 h 35"/>
                <a:gd name="T6" fmla="*/ 25 w 115"/>
                <a:gd name="T7" fmla="*/ 9 h 35"/>
                <a:gd name="T8" fmla="*/ 39 w 115"/>
                <a:gd name="T9" fmla="*/ 12 h 35"/>
                <a:gd name="T10" fmla="*/ 53 w 115"/>
                <a:gd name="T11" fmla="*/ 16 h 35"/>
                <a:gd name="T12" fmla="*/ 64 w 115"/>
                <a:gd name="T13" fmla="*/ 21 h 35"/>
                <a:gd name="T14" fmla="*/ 71 w 115"/>
                <a:gd name="T15" fmla="*/ 27 h 35"/>
                <a:gd name="T16" fmla="*/ 71 w 115"/>
                <a:gd name="T17" fmla="*/ 34 h 35"/>
                <a:gd name="T18" fmla="*/ 115 w 115"/>
                <a:gd name="T19" fmla="*/ 35 h 35"/>
                <a:gd name="T20" fmla="*/ 110 w 115"/>
                <a:gd name="T21" fmla="*/ 4 h 35"/>
                <a:gd name="T22" fmla="*/ 108 w 115"/>
                <a:gd name="T23" fmla="*/ 4 h 35"/>
                <a:gd name="T24" fmla="*/ 102 w 115"/>
                <a:gd name="T25" fmla="*/ 3 h 35"/>
                <a:gd name="T26" fmla="*/ 92 w 115"/>
                <a:gd name="T27" fmla="*/ 1 h 35"/>
                <a:gd name="T28" fmla="*/ 78 w 115"/>
                <a:gd name="T29" fmla="*/ 0 h 35"/>
                <a:gd name="T30" fmla="*/ 62 w 115"/>
                <a:gd name="T31" fmla="*/ 0 h 35"/>
                <a:gd name="T32" fmla="*/ 43 w 115"/>
                <a:gd name="T33" fmla="*/ 0 h 35"/>
                <a:gd name="T34" fmla="*/ 23 w 115"/>
                <a:gd name="T35" fmla="*/ 3 h 35"/>
                <a:gd name="T36" fmla="*/ 0 w 115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35">
                  <a:moveTo>
                    <a:pt x="0" y="5"/>
                  </a:moveTo>
                  <a:lnTo>
                    <a:pt x="3" y="5"/>
                  </a:lnTo>
                  <a:lnTo>
                    <a:pt x="12" y="7"/>
                  </a:lnTo>
                  <a:lnTo>
                    <a:pt x="25" y="9"/>
                  </a:lnTo>
                  <a:lnTo>
                    <a:pt x="39" y="12"/>
                  </a:lnTo>
                  <a:lnTo>
                    <a:pt x="53" y="16"/>
                  </a:lnTo>
                  <a:lnTo>
                    <a:pt x="64" y="21"/>
                  </a:lnTo>
                  <a:lnTo>
                    <a:pt x="71" y="27"/>
                  </a:lnTo>
                  <a:lnTo>
                    <a:pt x="71" y="34"/>
                  </a:lnTo>
                  <a:lnTo>
                    <a:pt x="115" y="35"/>
                  </a:lnTo>
                  <a:lnTo>
                    <a:pt x="110" y="4"/>
                  </a:lnTo>
                  <a:lnTo>
                    <a:pt x="108" y="4"/>
                  </a:lnTo>
                  <a:lnTo>
                    <a:pt x="102" y="3"/>
                  </a:lnTo>
                  <a:lnTo>
                    <a:pt x="92" y="1"/>
                  </a:lnTo>
                  <a:lnTo>
                    <a:pt x="78" y="0"/>
                  </a:lnTo>
                  <a:lnTo>
                    <a:pt x="62" y="0"/>
                  </a:lnTo>
                  <a:lnTo>
                    <a:pt x="43" y="0"/>
                  </a:lnTo>
                  <a:lnTo>
                    <a:pt x="23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8" name="Freeform 120"/>
            <p:cNvSpPr>
              <a:spLocks/>
            </p:cNvSpPr>
            <p:nvPr/>
          </p:nvSpPr>
          <p:spPr bwMode="auto">
            <a:xfrm>
              <a:off x="2963" y="744"/>
              <a:ext cx="126" cy="31"/>
            </a:xfrm>
            <a:custGeom>
              <a:avLst/>
              <a:gdLst>
                <a:gd name="T0" fmla="*/ 5 w 214"/>
                <a:gd name="T1" fmla="*/ 30 h 65"/>
                <a:gd name="T2" fmla="*/ 7 w 214"/>
                <a:gd name="T3" fmla="*/ 30 h 65"/>
                <a:gd name="T4" fmla="*/ 12 w 214"/>
                <a:gd name="T5" fmla="*/ 29 h 65"/>
                <a:gd name="T6" fmla="*/ 21 w 214"/>
                <a:gd name="T7" fmla="*/ 26 h 65"/>
                <a:gd name="T8" fmla="*/ 31 w 214"/>
                <a:gd name="T9" fmla="*/ 24 h 65"/>
                <a:gd name="T10" fmla="*/ 45 w 214"/>
                <a:gd name="T11" fmla="*/ 22 h 65"/>
                <a:gd name="T12" fmla="*/ 60 w 214"/>
                <a:gd name="T13" fmla="*/ 18 h 65"/>
                <a:gd name="T14" fmla="*/ 76 w 214"/>
                <a:gd name="T15" fmla="*/ 16 h 65"/>
                <a:gd name="T16" fmla="*/ 93 w 214"/>
                <a:gd name="T17" fmla="*/ 12 h 65"/>
                <a:gd name="T18" fmla="*/ 112 w 214"/>
                <a:gd name="T19" fmla="*/ 9 h 65"/>
                <a:gd name="T20" fmla="*/ 129 w 214"/>
                <a:gd name="T21" fmla="*/ 7 h 65"/>
                <a:gd name="T22" fmla="*/ 146 w 214"/>
                <a:gd name="T23" fmla="*/ 4 h 65"/>
                <a:gd name="T24" fmla="*/ 164 w 214"/>
                <a:gd name="T25" fmla="*/ 2 h 65"/>
                <a:gd name="T26" fmla="*/ 179 w 214"/>
                <a:gd name="T27" fmla="*/ 1 h 65"/>
                <a:gd name="T28" fmla="*/ 194 w 214"/>
                <a:gd name="T29" fmla="*/ 0 h 65"/>
                <a:gd name="T30" fmla="*/ 205 w 214"/>
                <a:gd name="T31" fmla="*/ 0 h 65"/>
                <a:gd name="T32" fmla="*/ 214 w 214"/>
                <a:gd name="T33" fmla="*/ 1 h 65"/>
                <a:gd name="T34" fmla="*/ 210 w 214"/>
                <a:gd name="T35" fmla="*/ 34 h 65"/>
                <a:gd name="T36" fmla="*/ 207 w 214"/>
                <a:gd name="T37" fmla="*/ 34 h 65"/>
                <a:gd name="T38" fmla="*/ 202 w 214"/>
                <a:gd name="T39" fmla="*/ 35 h 65"/>
                <a:gd name="T40" fmla="*/ 192 w 214"/>
                <a:gd name="T41" fmla="*/ 35 h 65"/>
                <a:gd name="T42" fmla="*/ 180 w 214"/>
                <a:gd name="T43" fmla="*/ 37 h 65"/>
                <a:gd name="T44" fmla="*/ 166 w 214"/>
                <a:gd name="T45" fmla="*/ 38 h 65"/>
                <a:gd name="T46" fmla="*/ 150 w 214"/>
                <a:gd name="T47" fmla="*/ 40 h 65"/>
                <a:gd name="T48" fmla="*/ 131 w 214"/>
                <a:gd name="T49" fmla="*/ 41 h 65"/>
                <a:gd name="T50" fmla="*/ 114 w 214"/>
                <a:gd name="T51" fmla="*/ 44 h 65"/>
                <a:gd name="T52" fmla="*/ 94 w 214"/>
                <a:gd name="T53" fmla="*/ 46 h 65"/>
                <a:gd name="T54" fmla="*/ 76 w 214"/>
                <a:gd name="T55" fmla="*/ 48 h 65"/>
                <a:gd name="T56" fmla="*/ 59 w 214"/>
                <a:gd name="T57" fmla="*/ 50 h 65"/>
                <a:gd name="T58" fmla="*/ 43 w 214"/>
                <a:gd name="T59" fmla="*/ 53 h 65"/>
                <a:gd name="T60" fmla="*/ 28 w 214"/>
                <a:gd name="T61" fmla="*/ 56 h 65"/>
                <a:gd name="T62" fmla="*/ 16 w 214"/>
                <a:gd name="T63" fmla="*/ 60 h 65"/>
                <a:gd name="T64" fmla="*/ 6 w 214"/>
                <a:gd name="T65" fmla="*/ 62 h 65"/>
                <a:gd name="T66" fmla="*/ 0 w 214"/>
                <a:gd name="T67" fmla="*/ 65 h 65"/>
                <a:gd name="T68" fmla="*/ 5 w 214"/>
                <a:gd name="T6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4" h="65">
                  <a:moveTo>
                    <a:pt x="5" y="30"/>
                  </a:moveTo>
                  <a:lnTo>
                    <a:pt x="7" y="30"/>
                  </a:lnTo>
                  <a:lnTo>
                    <a:pt x="12" y="29"/>
                  </a:lnTo>
                  <a:lnTo>
                    <a:pt x="21" y="26"/>
                  </a:lnTo>
                  <a:lnTo>
                    <a:pt x="31" y="24"/>
                  </a:lnTo>
                  <a:lnTo>
                    <a:pt x="45" y="22"/>
                  </a:lnTo>
                  <a:lnTo>
                    <a:pt x="60" y="18"/>
                  </a:lnTo>
                  <a:lnTo>
                    <a:pt x="76" y="16"/>
                  </a:lnTo>
                  <a:lnTo>
                    <a:pt x="93" y="12"/>
                  </a:lnTo>
                  <a:lnTo>
                    <a:pt x="112" y="9"/>
                  </a:lnTo>
                  <a:lnTo>
                    <a:pt x="129" y="7"/>
                  </a:lnTo>
                  <a:lnTo>
                    <a:pt x="146" y="4"/>
                  </a:lnTo>
                  <a:lnTo>
                    <a:pt x="164" y="2"/>
                  </a:lnTo>
                  <a:lnTo>
                    <a:pt x="179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4" y="1"/>
                  </a:lnTo>
                  <a:lnTo>
                    <a:pt x="210" y="34"/>
                  </a:lnTo>
                  <a:lnTo>
                    <a:pt x="207" y="34"/>
                  </a:lnTo>
                  <a:lnTo>
                    <a:pt x="202" y="35"/>
                  </a:lnTo>
                  <a:lnTo>
                    <a:pt x="192" y="35"/>
                  </a:lnTo>
                  <a:lnTo>
                    <a:pt x="180" y="37"/>
                  </a:lnTo>
                  <a:lnTo>
                    <a:pt x="166" y="38"/>
                  </a:lnTo>
                  <a:lnTo>
                    <a:pt x="150" y="40"/>
                  </a:lnTo>
                  <a:lnTo>
                    <a:pt x="131" y="41"/>
                  </a:lnTo>
                  <a:lnTo>
                    <a:pt x="114" y="44"/>
                  </a:lnTo>
                  <a:lnTo>
                    <a:pt x="94" y="46"/>
                  </a:lnTo>
                  <a:lnTo>
                    <a:pt x="76" y="48"/>
                  </a:lnTo>
                  <a:lnTo>
                    <a:pt x="59" y="50"/>
                  </a:lnTo>
                  <a:lnTo>
                    <a:pt x="43" y="53"/>
                  </a:lnTo>
                  <a:lnTo>
                    <a:pt x="28" y="56"/>
                  </a:lnTo>
                  <a:lnTo>
                    <a:pt x="16" y="60"/>
                  </a:lnTo>
                  <a:lnTo>
                    <a:pt x="6" y="62"/>
                  </a:lnTo>
                  <a:lnTo>
                    <a:pt x="0" y="65"/>
                  </a:lnTo>
                  <a:lnTo>
                    <a:pt x="5" y="3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9" name="Freeform 121"/>
            <p:cNvSpPr>
              <a:spLocks/>
            </p:cNvSpPr>
            <p:nvPr/>
          </p:nvSpPr>
          <p:spPr bwMode="auto">
            <a:xfrm>
              <a:off x="3003" y="746"/>
              <a:ext cx="67" cy="16"/>
            </a:xfrm>
            <a:custGeom>
              <a:avLst/>
              <a:gdLst>
                <a:gd name="T0" fmla="*/ 0 w 113"/>
                <a:gd name="T1" fmla="*/ 15 h 35"/>
                <a:gd name="T2" fmla="*/ 4 w 113"/>
                <a:gd name="T3" fmla="*/ 15 h 35"/>
                <a:gd name="T4" fmla="*/ 13 w 113"/>
                <a:gd name="T5" fmla="*/ 15 h 35"/>
                <a:gd name="T6" fmla="*/ 24 w 113"/>
                <a:gd name="T7" fmla="*/ 16 h 35"/>
                <a:gd name="T8" fmla="*/ 39 w 113"/>
                <a:gd name="T9" fmla="*/ 18 h 35"/>
                <a:gd name="T10" fmla="*/ 52 w 113"/>
                <a:gd name="T11" fmla="*/ 20 h 35"/>
                <a:gd name="T12" fmla="*/ 64 w 113"/>
                <a:gd name="T13" fmla="*/ 23 h 35"/>
                <a:gd name="T14" fmla="*/ 70 w 113"/>
                <a:gd name="T15" fmla="*/ 28 h 35"/>
                <a:gd name="T16" fmla="*/ 70 w 113"/>
                <a:gd name="T17" fmla="*/ 35 h 35"/>
                <a:gd name="T18" fmla="*/ 113 w 113"/>
                <a:gd name="T19" fmla="*/ 31 h 35"/>
                <a:gd name="T20" fmla="*/ 107 w 113"/>
                <a:gd name="T21" fmla="*/ 0 h 35"/>
                <a:gd name="T22" fmla="*/ 105 w 113"/>
                <a:gd name="T23" fmla="*/ 0 h 35"/>
                <a:gd name="T24" fmla="*/ 99 w 113"/>
                <a:gd name="T25" fmla="*/ 0 h 35"/>
                <a:gd name="T26" fmla="*/ 90 w 113"/>
                <a:gd name="T27" fmla="*/ 0 h 35"/>
                <a:gd name="T28" fmla="*/ 76 w 113"/>
                <a:gd name="T29" fmla="*/ 2 h 35"/>
                <a:gd name="T30" fmla="*/ 61 w 113"/>
                <a:gd name="T31" fmla="*/ 3 h 35"/>
                <a:gd name="T32" fmla="*/ 43 w 113"/>
                <a:gd name="T33" fmla="*/ 6 h 35"/>
                <a:gd name="T34" fmla="*/ 22 w 113"/>
                <a:gd name="T35" fmla="*/ 10 h 35"/>
                <a:gd name="T36" fmla="*/ 0 w 113"/>
                <a:gd name="T3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35">
                  <a:moveTo>
                    <a:pt x="0" y="15"/>
                  </a:moveTo>
                  <a:lnTo>
                    <a:pt x="4" y="15"/>
                  </a:lnTo>
                  <a:lnTo>
                    <a:pt x="13" y="15"/>
                  </a:lnTo>
                  <a:lnTo>
                    <a:pt x="24" y="16"/>
                  </a:lnTo>
                  <a:lnTo>
                    <a:pt x="39" y="18"/>
                  </a:lnTo>
                  <a:lnTo>
                    <a:pt x="52" y="20"/>
                  </a:lnTo>
                  <a:lnTo>
                    <a:pt x="64" y="23"/>
                  </a:lnTo>
                  <a:lnTo>
                    <a:pt x="70" y="28"/>
                  </a:lnTo>
                  <a:lnTo>
                    <a:pt x="70" y="35"/>
                  </a:lnTo>
                  <a:lnTo>
                    <a:pt x="113" y="31"/>
                  </a:lnTo>
                  <a:lnTo>
                    <a:pt x="107" y="0"/>
                  </a:lnTo>
                  <a:lnTo>
                    <a:pt x="105" y="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61" y="3"/>
                  </a:lnTo>
                  <a:lnTo>
                    <a:pt x="43" y="6"/>
                  </a:lnTo>
                  <a:lnTo>
                    <a:pt x="22" y="1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0" name="Freeform 122"/>
            <p:cNvSpPr>
              <a:spLocks/>
            </p:cNvSpPr>
            <p:nvPr/>
          </p:nvSpPr>
          <p:spPr bwMode="auto">
            <a:xfrm>
              <a:off x="2496" y="63"/>
              <a:ext cx="429" cy="101"/>
            </a:xfrm>
            <a:custGeom>
              <a:avLst/>
              <a:gdLst>
                <a:gd name="T0" fmla="*/ 730 w 730"/>
                <a:gd name="T1" fmla="*/ 0 h 219"/>
                <a:gd name="T2" fmla="*/ 87 w 730"/>
                <a:gd name="T3" fmla="*/ 95 h 219"/>
                <a:gd name="T4" fmla="*/ 82 w 730"/>
                <a:gd name="T5" fmla="*/ 95 h 219"/>
                <a:gd name="T6" fmla="*/ 72 w 730"/>
                <a:gd name="T7" fmla="*/ 97 h 219"/>
                <a:gd name="T8" fmla="*/ 57 w 730"/>
                <a:gd name="T9" fmla="*/ 101 h 219"/>
                <a:gd name="T10" fmla="*/ 40 w 730"/>
                <a:gd name="T11" fmla="*/ 109 h 219"/>
                <a:gd name="T12" fmla="*/ 22 w 730"/>
                <a:gd name="T13" fmla="*/ 123 h 219"/>
                <a:gd name="T14" fmla="*/ 10 w 730"/>
                <a:gd name="T15" fmla="*/ 145 h 219"/>
                <a:gd name="T16" fmla="*/ 0 w 730"/>
                <a:gd name="T17" fmla="*/ 177 h 219"/>
                <a:gd name="T18" fmla="*/ 0 w 730"/>
                <a:gd name="T19" fmla="*/ 219 h 219"/>
                <a:gd name="T20" fmla="*/ 0 w 730"/>
                <a:gd name="T21" fmla="*/ 215 h 219"/>
                <a:gd name="T22" fmla="*/ 0 w 730"/>
                <a:gd name="T23" fmla="*/ 205 h 219"/>
                <a:gd name="T24" fmla="*/ 3 w 730"/>
                <a:gd name="T25" fmla="*/ 190 h 219"/>
                <a:gd name="T26" fmla="*/ 7 w 730"/>
                <a:gd name="T27" fmla="*/ 173 h 219"/>
                <a:gd name="T28" fmla="*/ 15 w 730"/>
                <a:gd name="T29" fmla="*/ 155 h 219"/>
                <a:gd name="T30" fmla="*/ 28 w 730"/>
                <a:gd name="T31" fmla="*/ 138 h 219"/>
                <a:gd name="T32" fmla="*/ 46 w 730"/>
                <a:gd name="T33" fmla="*/ 124 h 219"/>
                <a:gd name="T34" fmla="*/ 73 w 730"/>
                <a:gd name="T35" fmla="*/ 115 h 219"/>
                <a:gd name="T36" fmla="*/ 79 w 730"/>
                <a:gd name="T37" fmla="*/ 114 h 219"/>
                <a:gd name="T38" fmla="*/ 96 w 730"/>
                <a:gd name="T39" fmla="*/ 112 h 219"/>
                <a:gd name="T40" fmla="*/ 124 w 730"/>
                <a:gd name="T41" fmla="*/ 107 h 219"/>
                <a:gd name="T42" fmla="*/ 159 w 730"/>
                <a:gd name="T43" fmla="*/ 101 h 219"/>
                <a:gd name="T44" fmla="*/ 202 w 730"/>
                <a:gd name="T45" fmla="*/ 93 h 219"/>
                <a:gd name="T46" fmla="*/ 250 w 730"/>
                <a:gd name="T47" fmla="*/ 85 h 219"/>
                <a:gd name="T48" fmla="*/ 303 w 730"/>
                <a:gd name="T49" fmla="*/ 77 h 219"/>
                <a:gd name="T50" fmla="*/ 359 w 730"/>
                <a:gd name="T51" fmla="*/ 68 h 219"/>
                <a:gd name="T52" fmla="*/ 415 w 730"/>
                <a:gd name="T53" fmla="*/ 57 h 219"/>
                <a:gd name="T54" fmla="*/ 472 w 730"/>
                <a:gd name="T55" fmla="*/ 48 h 219"/>
                <a:gd name="T56" fmla="*/ 526 w 730"/>
                <a:gd name="T57" fmla="*/ 38 h 219"/>
                <a:gd name="T58" fmla="*/ 579 w 730"/>
                <a:gd name="T59" fmla="*/ 29 h 219"/>
                <a:gd name="T60" fmla="*/ 626 w 730"/>
                <a:gd name="T61" fmla="*/ 21 h 219"/>
                <a:gd name="T62" fmla="*/ 669 w 730"/>
                <a:gd name="T63" fmla="*/ 12 h 219"/>
                <a:gd name="T64" fmla="*/ 703 w 730"/>
                <a:gd name="T65" fmla="*/ 6 h 219"/>
                <a:gd name="T66" fmla="*/ 730 w 730"/>
                <a:gd name="T6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0" h="219">
                  <a:moveTo>
                    <a:pt x="730" y="0"/>
                  </a:moveTo>
                  <a:lnTo>
                    <a:pt x="87" y="95"/>
                  </a:lnTo>
                  <a:lnTo>
                    <a:pt x="82" y="95"/>
                  </a:lnTo>
                  <a:lnTo>
                    <a:pt x="72" y="97"/>
                  </a:lnTo>
                  <a:lnTo>
                    <a:pt x="57" y="101"/>
                  </a:lnTo>
                  <a:lnTo>
                    <a:pt x="40" y="109"/>
                  </a:lnTo>
                  <a:lnTo>
                    <a:pt x="22" y="123"/>
                  </a:lnTo>
                  <a:lnTo>
                    <a:pt x="10" y="145"/>
                  </a:lnTo>
                  <a:lnTo>
                    <a:pt x="0" y="177"/>
                  </a:lnTo>
                  <a:lnTo>
                    <a:pt x="0" y="219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3" y="190"/>
                  </a:lnTo>
                  <a:lnTo>
                    <a:pt x="7" y="173"/>
                  </a:lnTo>
                  <a:lnTo>
                    <a:pt x="15" y="155"/>
                  </a:lnTo>
                  <a:lnTo>
                    <a:pt x="28" y="138"/>
                  </a:lnTo>
                  <a:lnTo>
                    <a:pt x="46" y="124"/>
                  </a:lnTo>
                  <a:lnTo>
                    <a:pt x="73" y="115"/>
                  </a:lnTo>
                  <a:lnTo>
                    <a:pt x="79" y="114"/>
                  </a:lnTo>
                  <a:lnTo>
                    <a:pt x="96" y="112"/>
                  </a:lnTo>
                  <a:lnTo>
                    <a:pt x="124" y="107"/>
                  </a:lnTo>
                  <a:lnTo>
                    <a:pt x="159" y="101"/>
                  </a:lnTo>
                  <a:lnTo>
                    <a:pt x="202" y="93"/>
                  </a:lnTo>
                  <a:lnTo>
                    <a:pt x="250" y="85"/>
                  </a:lnTo>
                  <a:lnTo>
                    <a:pt x="303" y="77"/>
                  </a:lnTo>
                  <a:lnTo>
                    <a:pt x="359" y="68"/>
                  </a:lnTo>
                  <a:lnTo>
                    <a:pt x="415" y="57"/>
                  </a:lnTo>
                  <a:lnTo>
                    <a:pt x="472" y="48"/>
                  </a:lnTo>
                  <a:lnTo>
                    <a:pt x="526" y="38"/>
                  </a:lnTo>
                  <a:lnTo>
                    <a:pt x="579" y="29"/>
                  </a:lnTo>
                  <a:lnTo>
                    <a:pt x="626" y="21"/>
                  </a:lnTo>
                  <a:lnTo>
                    <a:pt x="669" y="12"/>
                  </a:lnTo>
                  <a:lnTo>
                    <a:pt x="703" y="6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2" name="Freeform 124"/>
            <p:cNvSpPr>
              <a:spLocks/>
            </p:cNvSpPr>
            <p:nvPr/>
          </p:nvSpPr>
          <p:spPr bwMode="auto">
            <a:xfrm>
              <a:off x="2586" y="849"/>
              <a:ext cx="495" cy="36"/>
            </a:xfrm>
            <a:custGeom>
              <a:avLst/>
              <a:gdLst>
                <a:gd name="T0" fmla="*/ 4 w 845"/>
                <a:gd name="T1" fmla="*/ 31 h 79"/>
                <a:gd name="T2" fmla="*/ 28 w 845"/>
                <a:gd name="T3" fmla="*/ 28 h 79"/>
                <a:gd name="T4" fmla="*/ 76 w 845"/>
                <a:gd name="T5" fmla="*/ 26 h 79"/>
                <a:gd name="T6" fmla="*/ 144 w 845"/>
                <a:gd name="T7" fmla="*/ 25 h 79"/>
                <a:gd name="T8" fmla="*/ 231 w 845"/>
                <a:gd name="T9" fmla="*/ 26 h 79"/>
                <a:gd name="T10" fmla="*/ 332 w 845"/>
                <a:gd name="T11" fmla="*/ 33 h 79"/>
                <a:gd name="T12" fmla="*/ 449 w 845"/>
                <a:gd name="T13" fmla="*/ 46 h 79"/>
                <a:gd name="T14" fmla="*/ 575 w 845"/>
                <a:gd name="T15" fmla="*/ 65 h 79"/>
                <a:gd name="T16" fmla="*/ 644 w 845"/>
                <a:gd name="T17" fmla="*/ 79 h 79"/>
                <a:gd name="T18" fmla="*/ 659 w 845"/>
                <a:gd name="T19" fmla="*/ 77 h 79"/>
                <a:gd name="T20" fmla="*/ 686 w 845"/>
                <a:gd name="T21" fmla="*/ 73 h 79"/>
                <a:gd name="T22" fmla="*/ 720 w 845"/>
                <a:gd name="T23" fmla="*/ 68 h 79"/>
                <a:gd name="T24" fmla="*/ 756 w 845"/>
                <a:gd name="T25" fmla="*/ 58 h 79"/>
                <a:gd name="T26" fmla="*/ 792 w 845"/>
                <a:gd name="T27" fmla="*/ 46 h 79"/>
                <a:gd name="T28" fmla="*/ 821 w 845"/>
                <a:gd name="T29" fmla="*/ 31 h 79"/>
                <a:gd name="T30" fmla="*/ 840 w 845"/>
                <a:gd name="T31" fmla="*/ 11 h 79"/>
                <a:gd name="T32" fmla="*/ 844 w 845"/>
                <a:gd name="T33" fmla="*/ 0 h 79"/>
                <a:gd name="T34" fmla="*/ 833 w 845"/>
                <a:gd name="T35" fmla="*/ 4 h 79"/>
                <a:gd name="T36" fmla="*/ 814 w 845"/>
                <a:gd name="T37" fmla="*/ 10 h 79"/>
                <a:gd name="T38" fmla="*/ 788 w 845"/>
                <a:gd name="T39" fmla="*/ 18 h 79"/>
                <a:gd name="T40" fmla="*/ 757 w 845"/>
                <a:gd name="T41" fmla="*/ 26 h 79"/>
                <a:gd name="T42" fmla="*/ 724 w 845"/>
                <a:gd name="T43" fmla="*/ 33 h 79"/>
                <a:gd name="T44" fmla="*/ 690 w 845"/>
                <a:gd name="T45" fmla="*/ 38 h 79"/>
                <a:gd name="T46" fmla="*/ 657 w 845"/>
                <a:gd name="T47" fmla="*/ 40 h 79"/>
                <a:gd name="T48" fmla="*/ 638 w 845"/>
                <a:gd name="T49" fmla="*/ 38 h 79"/>
                <a:gd name="T50" fmla="*/ 598 w 845"/>
                <a:gd name="T51" fmla="*/ 34 h 79"/>
                <a:gd name="T52" fmla="*/ 530 w 845"/>
                <a:gd name="T53" fmla="*/ 27 h 79"/>
                <a:gd name="T54" fmla="*/ 442 w 845"/>
                <a:gd name="T55" fmla="*/ 20 h 79"/>
                <a:gd name="T56" fmla="*/ 339 w 845"/>
                <a:gd name="T57" fmla="*/ 15 h 79"/>
                <a:gd name="T58" fmla="*/ 232 w 845"/>
                <a:gd name="T59" fmla="*/ 11 h 79"/>
                <a:gd name="T60" fmla="*/ 129 w 845"/>
                <a:gd name="T61" fmla="*/ 13 h 79"/>
                <a:gd name="T62" fmla="*/ 38 w 845"/>
                <a:gd name="T63" fmla="*/ 2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5" h="79">
                  <a:moveTo>
                    <a:pt x="0" y="31"/>
                  </a:moveTo>
                  <a:lnTo>
                    <a:pt x="4" y="31"/>
                  </a:lnTo>
                  <a:lnTo>
                    <a:pt x="13" y="30"/>
                  </a:lnTo>
                  <a:lnTo>
                    <a:pt x="28" y="28"/>
                  </a:lnTo>
                  <a:lnTo>
                    <a:pt x="50" y="27"/>
                  </a:lnTo>
                  <a:lnTo>
                    <a:pt x="76" y="26"/>
                  </a:lnTo>
                  <a:lnTo>
                    <a:pt x="108" y="25"/>
                  </a:lnTo>
                  <a:lnTo>
                    <a:pt x="144" y="25"/>
                  </a:lnTo>
                  <a:lnTo>
                    <a:pt x="185" y="25"/>
                  </a:lnTo>
                  <a:lnTo>
                    <a:pt x="231" y="26"/>
                  </a:lnTo>
                  <a:lnTo>
                    <a:pt x="279" y="28"/>
                  </a:lnTo>
                  <a:lnTo>
                    <a:pt x="332" y="33"/>
                  </a:lnTo>
                  <a:lnTo>
                    <a:pt x="389" y="38"/>
                  </a:lnTo>
                  <a:lnTo>
                    <a:pt x="449" y="46"/>
                  </a:lnTo>
                  <a:lnTo>
                    <a:pt x="511" y="54"/>
                  </a:lnTo>
                  <a:lnTo>
                    <a:pt x="575" y="65"/>
                  </a:lnTo>
                  <a:lnTo>
                    <a:pt x="642" y="79"/>
                  </a:lnTo>
                  <a:lnTo>
                    <a:pt x="644" y="79"/>
                  </a:lnTo>
                  <a:lnTo>
                    <a:pt x="650" y="78"/>
                  </a:lnTo>
                  <a:lnTo>
                    <a:pt x="659" y="77"/>
                  </a:lnTo>
                  <a:lnTo>
                    <a:pt x="672" y="76"/>
                  </a:lnTo>
                  <a:lnTo>
                    <a:pt x="686" y="73"/>
                  </a:lnTo>
                  <a:lnTo>
                    <a:pt x="703" y="71"/>
                  </a:lnTo>
                  <a:lnTo>
                    <a:pt x="720" y="68"/>
                  </a:lnTo>
                  <a:lnTo>
                    <a:pt x="739" y="63"/>
                  </a:lnTo>
                  <a:lnTo>
                    <a:pt x="756" y="58"/>
                  </a:lnTo>
                  <a:lnTo>
                    <a:pt x="775" y="53"/>
                  </a:lnTo>
                  <a:lnTo>
                    <a:pt x="792" y="46"/>
                  </a:lnTo>
                  <a:lnTo>
                    <a:pt x="807" y="39"/>
                  </a:lnTo>
                  <a:lnTo>
                    <a:pt x="821" y="31"/>
                  </a:lnTo>
                  <a:lnTo>
                    <a:pt x="832" y="22"/>
                  </a:lnTo>
                  <a:lnTo>
                    <a:pt x="840" y="11"/>
                  </a:lnTo>
                  <a:lnTo>
                    <a:pt x="845" y="0"/>
                  </a:lnTo>
                  <a:lnTo>
                    <a:pt x="844" y="0"/>
                  </a:lnTo>
                  <a:lnTo>
                    <a:pt x="839" y="2"/>
                  </a:lnTo>
                  <a:lnTo>
                    <a:pt x="833" y="4"/>
                  </a:lnTo>
                  <a:lnTo>
                    <a:pt x="824" y="7"/>
                  </a:lnTo>
                  <a:lnTo>
                    <a:pt x="814" y="10"/>
                  </a:lnTo>
                  <a:lnTo>
                    <a:pt x="802" y="15"/>
                  </a:lnTo>
                  <a:lnTo>
                    <a:pt x="788" y="18"/>
                  </a:lnTo>
                  <a:lnTo>
                    <a:pt x="773" y="23"/>
                  </a:lnTo>
                  <a:lnTo>
                    <a:pt x="757" y="26"/>
                  </a:lnTo>
                  <a:lnTo>
                    <a:pt x="741" y="30"/>
                  </a:lnTo>
                  <a:lnTo>
                    <a:pt x="724" y="33"/>
                  </a:lnTo>
                  <a:lnTo>
                    <a:pt x="708" y="37"/>
                  </a:lnTo>
                  <a:lnTo>
                    <a:pt x="690" y="38"/>
                  </a:lnTo>
                  <a:lnTo>
                    <a:pt x="673" y="40"/>
                  </a:lnTo>
                  <a:lnTo>
                    <a:pt x="657" y="40"/>
                  </a:lnTo>
                  <a:lnTo>
                    <a:pt x="642" y="39"/>
                  </a:lnTo>
                  <a:lnTo>
                    <a:pt x="638" y="38"/>
                  </a:lnTo>
                  <a:lnTo>
                    <a:pt x="623" y="37"/>
                  </a:lnTo>
                  <a:lnTo>
                    <a:pt x="598" y="34"/>
                  </a:lnTo>
                  <a:lnTo>
                    <a:pt x="568" y="31"/>
                  </a:lnTo>
                  <a:lnTo>
                    <a:pt x="530" y="27"/>
                  </a:lnTo>
                  <a:lnTo>
                    <a:pt x="488" y="24"/>
                  </a:lnTo>
                  <a:lnTo>
                    <a:pt x="442" y="20"/>
                  </a:lnTo>
                  <a:lnTo>
                    <a:pt x="391" y="17"/>
                  </a:lnTo>
                  <a:lnTo>
                    <a:pt x="339" y="15"/>
                  </a:lnTo>
                  <a:lnTo>
                    <a:pt x="285" y="12"/>
                  </a:lnTo>
                  <a:lnTo>
                    <a:pt x="232" y="11"/>
                  </a:lnTo>
                  <a:lnTo>
                    <a:pt x="179" y="12"/>
                  </a:lnTo>
                  <a:lnTo>
                    <a:pt x="129" y="13"/>
                  </a:lnTo>
                  <a:lnTo>
                    <a:pt x="81" y="18"/>
                  </a:lnTo>
                  <a:lnTo>
                    <a:pt x="38" y="2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3" name="Freeform 125"/>
            <p:cNvSpPr>
              <a:spLocks/>
            </p:cNvSpPr>
            <p:nvPr/>
          </p:nvSpPr>
          <p:spPr bwMode="auto">
            <a:xfrm>
              <a:off x="3077" y="94"/>
              <a:ext cx="16" cy="740"/>
            </a:xfrm>
            <a:custGeom>
              <a:avLst/>
              <a:gdLst>
                <a:gd name="T0" fmla="*/ 0 w 26"/>
                <a:gd name="T1" fmla="*/ 0 h 1606"/>
                <a:gd name="T2" fmla="*/ 15 w 26"/>
                <a:gd name="T3" fmla="*/ 1606 h 1606"/>
                <a:gd name="T4" fmla="*/ 16 w 26"/>
                <a:gd name="T5" fmla="*/ 1537 h 1606"/>
                <a:gd name="T6" fmla="*/ 19 w 26"/>
                <a:gd name="T7" fmla="*/ 1355 h 1606"/>
                <a:gd name="T8" fmla="*/ 23 w 26"/>
                <a:gd name="T9" fmla="*/ 1098 h 1606"/>
                <a:gd name="T10" fmla="*/ 26 w 26"/>
                <a:gd name="T11" fmla="*/ 802 h 1606"/>
                <a:gd name="T12" fmla="*/ 26 w 26"/>
                <a:gd name="T13" fmla="*/ 508 h 1606"/>
                <a:gd name="T14" fmla="*/ 24 w 26"/>
                <a:gd name="T15" fmla="*/ 251 h 1606"/>
                <a:gd name="T16" fmla="*/ 15 w 26"/>
                <a:gd name="T17" fmla="*/ 69 h 1606"/>
                <a:gd name="T18" fmla="*/ 0 w 26"/>
                <a:gd name="T19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606">
                  <a:moveTo>
                    <a:pt x="0" y="0"/>
                  </a:moveTo>
                  <a:lnTo>
                    <a:pt x="15" y="1606"/>
                  </a:lnTo>
                  <a:lnTo>
                    <a:pt x="16" y="1537"/>
                  </a:lnTo>
                  <a:lnTo>
                    <a:pt x="19" y="1355"/>
                  </a:lnTo>
                  <a:lnTo>
                    <a:pt x="23" y="1098"/>
                  </a:lnTo>
                  <a:lnTo>
                    <a:pt x="26" y="802"/>
                  </a:lnTo>
                  <a:lnTo>
                    <a:pt x="26" y="508"/>
                  </a:lnTo>
                  <a:lnTo>
                    <a:pt x="24" y="251"/>
                  </a:lnTo>
                  <a:lnTo>
                    <a:pt x="15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4" name="Freeform 126"/>
            <p:cNvSpPr>
              <a:spLocks/>
            </p:cNvSpPr>
            <p:nvPr/>
          </p:nvSpPr>
          <p:spPr bwMode="auto">
            <a:xfrm>
              <a:off x="2948" y="101"/>
              <a:ext cx="15" cy="740"/>
            </a:xfrm>
            <a:custGeom>
              <a:avLst/>
              <a:gdLst>
                <a:gd name="T0" fmla="*/ 0 w 26"/>
                <a:gd name="T1" fmla="*/ 0 h 1607"/>
                <a:gd name="T2" fmla="*/ 15 w 26"/>
                <a:gd name="T3" fmla="*/ 1607 h 1607"/>
                <a:gd name="T4" fmla="*/ 16 w 26"/>
                <a:gd name="T5" fmla="*/ 1537 h 1607"/>
                <a:gd name="T6" fmla="*/ 19 w 26"/>
                <a:gd name="T7" fmla="*/ 1355 h 1607"/>
                <a:gd name="T8" fmla="*/ 23 w 26"/>
                <a:gd name="T9" fmla="*/ 1099 h 1607"/>
                <a:gd name="T10" fmla="*/ 26 w 26"/>
                <a:gd name="T11" fmla="*/ 803 h 1607"/>
                <a:gd name="T12" fmla="*/ 26 w 26"/>
                <a:gd name="T13" fmla="*/ 508 h 1607"/>
                <a:gd name="T14" fmla="*/ 24 w 26"/>
                <a:gd name="T15" fmla="*/ 251 h 1607"/>
                <a:gd name="T16" fmla="*/ 15 w 26"/>
                <a:gd name="T17" fmla="*/ 69 h 1607"/>
                <a:gd name="T18" fmla="*/ 0 w 26"/>
                <a:gd name="T19" fmla="*/ 0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607">
                  <a:moveTo>
                    <a:pt x="0" y="0"/>
                  </a:moveTo>
                  <a:lnTo>
                    <a:pt x="15" y="1607"/>
                  </a:lnTo>
                  <a:lnTo>
                    <a:pt x="16" y="1537"/>
                  </a:lnTo>
                  <a:lnTo>
                    <a:pt x="19" y="1355"/>
                  </a:lnTo>
                  <a:lnTo>
                    <a:pt x="23" y="1099"/>
                  </a:lnTo>
                  <a:lnTo>
                    <a:pt x="26" y="803"/>
                  </a:lnTo>
                  <a:lnTo>
                    <a:pt x="26" y="508"/>
                  </a:lnTo>
                  <a:lnTo>
                    <a:pt x="24" y="251"/>
                  </a:lnTo>
                  <a:lnTo>
                    <a:pt x="15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5" name="Freeform 127"/>
            <p:cNvSpPr>
              <a:spLocks/>
            </p:cNvSpPr>
            <p:nvPr/>
          </p:nvSpPr>
          <p:spPr bwMode="auto">
            <a:xfrm>
              <a:off x="2937" y="48"/>
              <a:ext cx="145" cy="40"/>
            </a:xfrm>
            <a:custGeom>
              <a:avLst/>
              <a:gdLst>
                <a:gd name="T0" fmla="*/ 0 w 246"/>
                <a:gd name="T1" fmla="*/ 36 h 87"/>
                <a:gd name="T2" fmla="*/ 3 w 246"/>
                <a:gd name="T3" fmla="*/ 35 h 87"/>
                <a:gd name="T4" fmla="*/ 11 w 246"/>
                <a:gd name="T5" fmla="*/ 32 h 87"/>
                <a:gd name="T6" fmla="*/ 22 w 246"/>
                <a:gd name="T7" fmla="*/ 27 h 87"/>
                <a:gd name="T8" fmla="*/ 37 w 246"/>
                <a:gd name="T9" fmla="*/ 22 h 87"/>
                <a:gd name="T10" fmla="*/ 55 w 246"/>
                <a:gd name="T11" fmla="*/ 17 h 87"/>
                <a:gd name="T12" fmla="*/ 74 w 246"/>
                <a:gd name="T13" fmla="*/ 11 h 87"/>
                <a:gd name="T14" fmla="*/ 96 w 246"/>
                <a:gd name="T15" fmla="*/ 6 h 87"/>
                <a:gd name="T16" fmla="*/ 118 w 246"/>
                <a:gd name="T17" fmla="*/ 3 h 87"/>
                <a:gd name="T18" fmla="*/ 140 w 246"/>
                <a:gd name="T19" fmla="*/ 0 h 87"/>
                <a:gd name="T20" fmla="*/ 162 w 246"/>
                <a:gd name="T21" fmla="*/ 2 h 87"/>
                <a:gd name="T22" fmla="*/ 182 w 246"/>
                <a:gd name="T23" fmla="*/ 5 h 87"/>
                <a:gd name="T24" fmla="*/ 202 w 246"/>
                <a:gd name="T25" fmla="*/ 12 h 87"/>
                <a:gd name="T26" fmla="*/ 218 w 246"/>
                <a:gd name="T27" fmla="*/ 23 h 87"/>
                <a:gd name="T28" fmla="*/ 231 w 246"/>
                <a:gd name="T29" fmla="*/ 40 h 87"/>
                <a:gd name="T30" fmla="*/ 241 w 246"/>
                <a:gd name="T31" fmla="*/ 60 h 87"/>
                <a:gd name="T32" fmla="*/ 246 w 246"/>
                <a:gd name="T33" fmla="*/ 87 h 87"/>
                <a:gd name="T34" fmla="*/ 245 w 246"/>
                <a:gd name="T35" fmla="*/ 86 h 87"/>
                <a:gd name="T36" fmla="*/ 243 w 246"/>
                <a:gd name="T37" fmla="*/ 82 h 87"/>
                <a:gd name="T38" fmla="*/ 240 w 246"/>
                <a:gd name="T39" fmla="*/ 78 h 87"/>
                <a:gd name="T40" fmla="*/ 234 w 246"/>
                <a:gd name="T41" fmla="*/ 72 h 87"/>
                <a:gd name="T42" fmla="*/ 227 w 246"/>
                <a:gd name="T43" fmla="*/ 65 h 87"/>
                <a:gd name="T44" fmla="*/ 219 w 246"/>
                <a:gd name="T45" fmla="*/ 57 h 87"/>
                <a:gd name="T46" fmla="*/ 208 w 246"/>
                <a:gd name="T47" fmla="*/ 49 h 87"/>
                <a:gd name="T48" fmla="*/ 195 w 246"/>
                <a:gd name="T49" fmla="*/ 42 h 87"/>
                <a:gd name="T50" fmla="*/ 180 w 246"/>
                <a:gd name="T51" fmla="*/ 35 h 87"/>
                <a:gd name="T52" fmla="*/ 163 w 246"/>
                <a:gd name="T53" fmla="*/ 29 h 87"/>
                <a:gd name="T54" fmla="*/ 142 w 246"/>
                <a:gd name="T55" fmla="*/ 25 h 87"/>
                <a:gd name="T56" fmla="*/ 120 w 246"/>
                <a:gd name="T57" fmla="*/ 21 h 87"/>
                <a:gd name="T58" fmla="*/ 95 w 246"/>
                <a:gd name="T59" fmla="*/ 21 h 87"/>
                <a:gd name="T60" fmla="*/ 66 w 246"/>
                <a:gd name="T61" fmla="*/ 23 h 87"/>
                <a:gd name="T62" fmla="*/ 35 w 246"/>
                <a:gd name="T63" fmla="*/ 28 h 87"/>
                <a:gd name="T64" fmla="*/ 0 w 246"/>
                <a:gd name="T6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87">
                  <a:moveTo>
                    <a:pt x="0" y="36"/>
                  </a:moveTo>
                  <a:lnTo>
                    <a:pt x="3" y="35"/>
                  </a:lnTo>
                  <a:lnTo>
                    <a:pt x="11" y="32"/>
                  </a:lnTo>
                  <a:lnTo>
                    <a:pt x="22" y="27"/>
                  </a:lnTo>
                  <a:lnTo>
                    <a:pt x="37" y="22"/>
                  </a:lnTo>
                  <a:lnTo>
                    <a:pt x="55" y="17"/>
                  </a:lnTo>
                  <a:lnTo>
                    <a:pt x="74" y="11"/>
                  </a:lnTo>
                  <a:lnTo>
                    <a:pt x="96" y="6"/>
                  </a:lnTo>
                  <a:lnTo>
                    <a:pt x="118" y="3"/>
                  </a:lnTo>
                  <a:lnTo>
                    <a:pt x="140" y="0"/>
                  </a:lnTo>
                  <a:lnTo>
                    <a:pt x="162" y="2"/>
                  </a:lnTo>
                  <a:lnTo>
                    <a:pt x="182" y="5"/>
                  </a:lnTo>
                  <a:lnTo>
                    <a:pt x="202" y="12"/>
                  </a:lnTo>
                  <a:lnTo>
                    <a:pt x="218" y="23"/>
                  </a:lnTo>
                  <a:lnTo>
                    <a:pt x="231" y="40"/>
                  </a:lnTo>
                  <a:lnTo>
                    <a:pt x="241" y="60"/>
                  </a:lnTo>
                  <a:lnTo>
                    <a:pt x="246" y="87"/>
                  </a:lnTo>
                  <a:lnTo>
                    <a:pt x="245" y="86"/>
                  </a:lnTo>
                  <a:lnTo>
                    <a:pt x="243" y="82"/>
                  </a:lnTo>
                  <a:lnTo>
                    <a:pt x="240" y="78"/>
                  </a:lnTo>
                  <a:lnTo>
                    <a:pt x="234" y="72"/>
                  </a:lnTo>
                  <a:lnTo>
                    <a:pt x="227" y="65"/>
                  </a:lnTo>
                  <a:lnTo>
                    <a:pt x="219" y="57"/>
                  </a:lnTo>
                  <a:lnTo>
                    <a:pt x="208" y="49"/>
                  </a:lnTo>
                  <a:lnTo>
                    <a:pt x="195" y="42"/>
                  </a:lnTo>
                  <a:lnTo>
                    <a:pt x="180" y="35"/>
                  </a:lnTo>
                  <a:lnTo>
                    <a:pt x="163" y="29"/>
                  </a:lnTo>
                  <a:lnTo>
                    <a:pt x="142" y="25"/>
                  </a:lnTo>
                  <a:lnTo>
                    <a:pt x="120" y="21"/>
                  </a:lnTo>
                  <a:lnTo>
                    <a:pt x="95" y="21"/>
                  </a:lnTo>
                  <a:lnTo>
                    <a:pt x="66" y="23"/>
                  </a:lnTo>
                  <a:lnTo>
                    <a:pt x="35" y="2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37" name="Group 169"/>
          <p:cNvGrpSpPr>
            <a:grpSpLocks/>
          </p:cNvGrpSpPr>
          <p:nvPr/>
        </p:nvGrpSpPr>
        <p:grpSpPr bwMode="auto">
          <a:xfrm>
            <a:off x="2209800" y="3810000"/>
            <a:ext cx="915988" cy="895350"/>
            <a:chOff x="2448" y="386"/>
            <a:chExt cx="577" cy="564"/>
          </a:xfrm>
        </p:grpSpPr>
        <p:sp>
          <p:nvSpPr>
            <p:cNvPr id="186496" name="Freeform 128"/>
            <p:cNvSpPr>
              <a:spLocks/>
            </p:cNvSpPr>
            <p:nvPr/>
          </p:nvSpPr>
          <p:spPr bwMode="auto">
            <a:xfrm>
              <a:off x="2458" y="394"/>
              <a:ext cx="566" cy="556"/>
            </a:xfrm>
            <a:custGeom>
              <a:avLst/>
              <a:gdLst>
                <a:gd name="T0" fmla="*/ 776 w 964"/>
                <a:gd name="T1" fmla="*/ 100 h 1206"/>
                <a:gd name="T2" fmla="*/ 784 w 964"/>
                <a:gd name="T3" fmla="*/ 172 h 1206"/>
                <a:gd name="T4" fmla="*/ 800 w 964"/>
                <a:gd name="T5" fmla="*/ 300 h 1206"/>
                <a:gd name="T6" fmla="*/ 823 w 964"/>
                <a:gd name="T7" fmla="*/ 463 h 1206"/>
                <a:gd name="T8" fmla="*/ 850 w 964"/>
                <a:gd name="T9" fmla="*/ 640 h 1206"/>
                <a:gd name="T10" fmla="*/ 880 w 964"/>
                <a:gd name="T11" fmla="*/ 813 h 1206"/>
                <a:gd name="T12" fmla="*/ 913 w 964"/>
                <a:gd name="T13" fmla="*/ 961 h 1206"/>
                <a:gd name="T14" fmla="*/ 947 w 964"/>
                <a:gd name="T15" fmla="*/ 1067 h 1206"/>
                <a:gd name="T16" fmla="*/ 860 w 964"/>
                <a:gd name="T17" fmla="*/ 1206 h 1206"/>
                <a:gd name="T18" fmla="*/ 837 w 964"/>
                <a:gd name="T19" fmla="*/ 1200 h 1206"/>
                <a:gd name="T20" fmla="*/ 774 w 964"/>
                <a:gd name="T21" fmla="*/ 1186 h 1206"/>
                <a:gd name="T22" fmla="*/ 684 w 964"/>
                <a:gd name="T23" fmla="*/ 1167 h 1206"/>
                <a:gd name="T24" fmla="*/ 576 w 964"/>
                <a:gd name="T25" fmla="*/ 1147 h 1206"/>
                <a:gd name="T26" fmla="*/ 462 w 964"/>
                <a:gd name="T27" fmla="*/ 1129 h 1206"/>
                <a:gd name="T28" fmla="*/ 353 w 964"/>
                <a:gd name="T29" fmla="*/ 1117 h 1206"/>
                <a:gd name="T30" fmla="*/ 260 w 964"/>
                <a:gd name="T31" fmla="*/ 1115 h 1206"/>
                <a:gd name="T32" fmla="*/ 194 w 964"/>
                <a:gd name="T33" fmla="*/ 1124 h 1206"/>
                <a:gd name="T34" fmla="*/ 190 w 964"/>
                <a:gd name="T35" fmla="*/ 1086 h 1206"/>
                <a:gd name="T36" fmla="*/ 176 w 964"/>
                <a:gd name="T37" fmla="*/ 983 h 1206"/>
                <a:gd name="T38" fmla="*/ 155 w 964"/>
                <a:gd name="T39" fmla="*/ 838 h 1206"/>
                <a:gd name="T40" fmla="*/ 129 w 964"/>
                <a:gd name="T41" fmla="*/ 670 h 1206"/>
                <a:gd name="T42" fmla="*/ 99 w 964"/>
                <a:gd name="T43" fmla="*/ 499 h 1206"/>
                <a:gd name="T44" fmla="*/ 65 w 964"/>
                <a:gd name="T45" fmla="*/ 346 h 1206"/>
                <a:gd name="T46" fmla="*/ 32 w 964"/>
                <a:gd name="T47" fmla="*/ 232 h 1206"/>
                <a:gd name="T48" fmla="*/ 0 w 964"/>
                <a:gd name="T49" fmla="*/ 176 h 1206"/>
                <a:gd name="T50" fmla="*/ 23 w 964"/>
                <a:gd name="T51" fmla="*/ 163 h 1206"/>
                <a:gd name="T52" fmla="*/ 73 w 964"/>
                <a:gd name="T53" fmla="*/ 127 h 1206"/>
                <a:gd name="T54" fmla="*/ 118 w 964"/>
                <a:gd name="T55" fmla="*/ 72 h 1206"/>
                <a:gd name="T56" fmla="*/ 129 w 964"/>
                <a:gd name="T57" fmla="*/ 0 h 1206"/>
                <a:gd name="T58" fmla="*/ 154 w 964"/>
                <a:gd name="T59" fmla="*/ 4 h 1206"/>
                <a:gd name="T60" fmla="*/ 221 w 964"/>
                <a:gd name="T61" fmla="*/ 15 h 1206"/>
                <a:gd name="T62" fmla="*/ 318 w 964"/>
                <a:gd name="T63" fmla="*/ 31 h 1206"/>
                <a:gd name="T64" fmla="*/ 429 w 964"/>
                <a:gd name="T65" fmla="*/ 48 h 1206"/>
                <a:gd name="T66" fmla="*/ 544 w 964"/>
                <a:gd name="T67" fmla="*/ 64 h 1206"/>
                <a:gd name="T68" fmla="*/ 649 w 964"/>
                <a:gd name="T69" fmla="*/ 79 h 1206"/>
                <a:gd name="T70" fmla="*/ 730 w 964"/>
                <a:gd name="T71" fmla="*/ 88 h 1206"/>
                <a:gd name="T72" fmla="*/ 775 w 964"/>
                <a:gd name="T73" fmla="*/ 8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4" h="1206">
                  <a:moveTo>
                    <a:pt x="775" y="89"/>
                  </a:moveTo>
                  <a:lnTo>
                    <a:pt x="776" y="100"/>
                  </a:lnTo>
                  <a:lnTo>
                    <a:pt x="780" y="127"/>
                  </a:lnTo>
                  <a:lnTo>
                    <a:pt x="784" y="172"/>
                  </a:lnTo>
                  <a:lnTo>
                    <a:pt x="792" y="231"/>
                  </a:lnTo>
                  <a:lnTo>
                    <a:pt x="800" y="300"/>
                  </a:lnTo>
                  <a:lnTo>
                    <a:pt x="811" y="377"/>
                  </a:lnTo>
                  <a:lnTo>
                    <a:pt x="823" y="463"/>
                  </a:lnTo>
                  <a:lnTo>
                    <a:pt x="836" y="550"/>
                  </a:lnTo>
                  <a:lnTo>
                    <a:pt x="850" y="640"/>
                  </a:lnTo>
                  <a:lnTo>
                    <a:pt x="865" y="728"/>
                  </a:lnTo>
                  <a:lnTo>
                    <a:pt x="880" y="813"/>
                  </a:lnTo>
                  <a:lnTo>
                    <a:pt x="896" y="891"/>
                  </a:lnTo>
                  <a:lnTo>
                    <a:pt x="913" y="961"/>
                  </a:lnTo>
                  <a:lnTo>
                    <a:pt x="930" y="1021"/>
                  </a:lnTo>
                  <a:lnTo>
                    <a:pt x="947" y="1067"/>
                  </a:lnTo>
                  <a:lnTo>
                    <a:pt x="964" y="1097"/>
                  </a:lnTo>
                  <a:lnTo>
                    <a:pt x="860" y="1206"/>
                  </a:lnTo>
                  <a:lnTo>
                    <a:pt x="854" y="1204"/>
                  </a:lnTo>
                  <a:lnTo>
                    <a:pt x="837" y="1200"/>
                  </a:lnTo>
                  <a:lnTo>
                    <a:pt x="809" y="1194"/>
                  </a:lnTo>
                  <a:lnTo>
                    <a:pt x="774" y="1186"/>
                  </a:lnTo>
                  <a:lnTo>
                    <a:pt x="732" y="1177"/>
                  </a:lnTo>
                  <a:lnTo>
                    <a:pt x="684" y="1167"/>
                  </a:lnTo>
                  <a:lnTo>
                    <a:pt x="631" y="1157"/>
                  </a:lnTo>
                  <a:lnTo>
                    <a:pt x="576" y="1147"/>
                  </a:lnTo>
                  <a:lnTo>
                    <a:pt x="519" y="1138"/>
                  </a:lnTo>
                  <a:lnTo>
                    <a:pt x="462" y="1129"/>
                  </a:lnTo>
                  <a:lnTo>
                    <a:pt x="406" y="1123"/>
                  </a:lnTo>
                  <a:lnTo>
                    <a:pt x="353" y="1117"/>
                  </a:lnTo>
                  <a:lnTo>
                    <a:pt x="304" y="1115"/>
                  </a:lnTo>
                  <a:lnTo>
                    <a:pt x="260" y="1115"/>
                  </a:lnTo>
                  <a:lnTo>
                    <a:pt x="223" y="1117"/>
                  </a:lnTo>
                  <a:lnTo>
                    <a:pt x="194" y="1124"/>
                  </a:lnTo>
                  <a:lnTo>
                    <a:pt x="193" y="1113"/>
                  </a:lnTo>
                  <a:lnTo>
                    <a:pt x="190" y="1086"/>
                  </a:lnTo>
                  <a:lnTo>
                    <a:pt x="184" y="1041"/>
                  </a:lnTo>
                  <a:lnTo>
                    <a:pt x="176" y="983"/>
                  </a:lnTo>
                  <a:lnTo>
                    <a:pt x="167" y="915"/>
                  </a:lnTo>
                  <a:lnTo>
                    <a:pt x="155" y="838"/>
                  </a:lnTo>
                  <a:lnTo>
                    <a:pt x="142" y="755"/>
                  </a:lnTo>
                  <a:lnTo>
                    <a:pt x="129" y="670"/>
                  </a:lnTo>
                  <a:lnTo>
                    <a:pt x="114" y="584"/>
                  </a:lnTo>
                  <a:lnTo>
                    <a:pt x="99" y="499"/>
                  </a:lnTo>
                  <a:lnTo>
                    <a:pt x="83" y="420"/>
                  </a:lnTo>
                  <a:lnTo>
                    <a:pt x="65" y="346"/>
                  </a:lnTo>
                  <a:lnTo>
                    <a:pt x="49" y="283"/>
                  </a:lnTo>
                  <a:lnTo>
                    <a:pt x="32" y="232"/>
                  </a:lnTo>
                  <a:lnTo>
                    <a:pt x="16" y="195"/>
                  </a:lnTo>
                  <a:lnTo>
                    <a:pt x="0" y="176"/>
                  </a:lnTo>
                  <a:lnTo>
                    <a:pt x="6" y="172"/>
                  </a:lnTo>
                  <a:lnTo>
                    <a:pt x="23" y="163"/>
                  </a:lnTo>
                  <a:lnTo>
                    <a:pt x="47" y="148"/>
                  </a:lnTo>
                  <a:lnTo>
                    <a:pt x="73" y="127"/>
                  </a:lnTo>
                  <a:lnTo>
                    <a:pt x="99" y="102"/>
                  </a:lnTo>
                  <a:lnTo>
                    <a:pt x="118" y="72"/>
                  </a:lnTo>
                  <a:lnTo>
                    <a:pt x="130" y="38"/>
                  </a:lnTo>
                  <a:lnTo>
                    <a:pt x="129" y="0"/>
                  </a:lnTo>
                  <a:lnTo>
                    <a:pt x="136" y="1"/>
                  </a:lnTo>
                  <a:lnTo>
                    <a:pt x="154" y="4"/>
                  </a:lnTo>
                  <a:lnTo>
                    <a:pt x="183" y="9"/>
                  </a:lnTo>
                  <a:lnTo>
                    <a:pt x="221" y="15"/>
                  </a:lnTo>
                  <a:lnTo>
                    <a:pt x="267" y="23"/>
                  </a:lnTo>
                  <a:lnTo>
                    <a:pt x="318" y="31"/>
                  </a:lnTo>
                  <a:lnTo>
                    <a:pt x="373" y="39"/>
                  </a:lnTo>
                  <a:lnTo>
                    <a:pt x="429" y="48"/>
                  </a:lnTo>
                  <a:lnTo>
                    <a:pt x="488" y="56"/>
                  </a:lnTo>
                  <a:lnTo>
                    <a:pt x="544" y="64"/>
                  </a:lnTo>
                  <a:lnTo>
                    <a:pt x="599" y="72"/>
                  </a:lnTo>
                  <a:lnTo>
                    <a:pt x="649" y="79"/>
                  </a:lnTo>
                  <a:lnTo>
                    <a:pt x="693" y="84"/>
                  </a:lnTo>
                  <a:lnTo>
                    <a:pt x="730" y="88"/>
                  </a:lnTo>
                  <a:lnTo>
                    <a:pt x="758" y="89"/>
                  </a:lnTo>
                  <a:lnTo>
                    <a:pt x="775" y="89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7" name="Freeform 129"/>
            <p:cNvSpPr>
              <a:spLocks/>
            </p:cNvSpPr>
            <p:nvPr/>
          </p:nvSpPr>
          <p:spPr bwMode="auto">
            <a:xfrm>
              <a:off x="2483" y="406"/>
              <a:ext cx="411" cy="80"/>
            </a:xfrm>
            <a:custGeom>
              <a:avLst/>
              <a:gdLst>
                <a:gd name="T0" fmla="*/ 700 w 700"/>
                <a:gd name="T1" fmla="*/ 80 h 172"/>
                <a:gd name="T2" fmla="*/ 614 w 700"/>
                <a:gd name="T3" fmla="*/ 172 h 172"/>
                <a:gd name="T4" fmla="*/ 607 w 700"/>
                <a:gd name="T5" fmla="*/ 171 h 172"/>
                <a:gd name="T6" fmla="*/ 590 w 700"/>
                <a:gd name="T7" fmla="*/ 168 h 172"/>
                <a:gd name="T8" fmla="*/ 561 w 700"/>
                <a:gd name="T9" fmla="*/ 165 h 172"/>
                <a:gd name="T10" fmla="*/ 524 w 700"/>
                <a:gd name="T11" fmla="*/ 160 h 172"/>
                <a:gd name="T12" fmla="*/ 479 w 700"/>
                <a:gd name="T13" fmla="*/ 154 h 172"/>
                <a:gd name="T14" fmla="*/ 431 w 700"/>
                <a:gd name="T15" fmla="*/ 149 h 172"/>
                <a:gd name="T16" fmla="*/ 378 w 700"/>
                <a:gd name="T17" fmla="*/ 142 h 172"/>
                <a:gd name="T18" fmla="*/ 323 w 700"/>
                <a:gd name="T19" fmla="*/ 136 h 172"/>
                <a:gd name="T20" fmla="*/ 266 w 700"/>
                <a:gd name="T21" fmla="*/ 130 h 172"/>
                <a:gd name="T22" fmla="*/ 212 w 700"/>
                <a:gd name="T23" fmla="*/ 124 h 172"/>
                <a:gd name="T24" fmla="*/ 160 w 700"/>
                <a:gd name="T25" fmla="*/ 121 h 172"/>
                <a:gd name="T26" fmla="*/ 113 w 700"/>
                <a:gd name="T27" fmla="*/ 118 h 172"/>
                <a:gd name="T28" fmla="*/ 71 w 700"/>
                <a:gd name="T29" fmla="*/ 115 h 172"/>
                <a:gd name="T30" fmla="*/ 38 w 700"/>
                <a:gd name="T31" fmla="*/ 115 h 172"/>
                <a:gd name="T32" fmla="*/ 14 w 700"/>
                <a:gd name="T33" fmla="*/ 118 h 172"/>
                <a:gd name="T34" fmla="*/ 0 w 700"/>
                <a:gd name="T35" fmla="*/ 121 h 172"/>
                <a:gd name="T36" fmla="*/ 91 w 700"/>
                <a:gd name="T37" fmla="*/ 0 h 172"/>
                <a:gd name="T38" fmla="*/ 97 w 700"/>
                <a:gd name="T39" fmla="*/ 1 h 172"/>
                <a:gd name="T40" fmla="*/ 112 w 700"/>
                <a:gd name="T41" fmla="*/ 3 h 172"/>
                <a:gd name="T42" fmla="*/ 136 w 700"/>
                <a:gd name="T43" fmla="*/ 7 h 172"/>
                <a:gd name="T44" fmla="*/ 167 w 700"/>
                <a:gd name="T45" fmla="*/ 13 h 172"/>
                <a:gd name="T46" fmla="*/ 205 w 700"/>
                <a:gd name="T47" fmla="*/ 18 h 172"/>
                <a:gd name="T48" fmla="*/ 248 w 700"/>
                <a:gd name="T49" fmla="*/ 25 h 172"/>
                <a:gd name="T50" fmla="*/ 295 w 700"/>
                <a:gd name="T51" fmla="*/ 32 h 172"/>
                <a:gd name="T52" fmla="*/ 345 w 700"/>
                <a:gd name="T53" fmla="*/ 39 h 172"/>
                <a:gd name="T54" fmla="*/ 396 w 700"/>
                <a:gd name="T55" fmla="*/ 47 h 172"/>
                <a:gd name="T56" fmla="*/ 448 w 700"/>
                <a:gd name="T57" fmla="*/ 54 h 172"/>
                <a:gd name="T58" fmla="*/ 499 w 700"/>
                <a:gd name="T59" fmla="*/ 61 h 172"/>
                <a:gd name="T60" fmla="*/ 548 w 700"/>
                <a:gd name="T61" fmla="*/ 67 h 172"/>
                <a:gd name="T62" fmla="*/ 593 w 700"/>
                <a:gd name="T63" fmla="*/ 73 h 172"/>
                <a:gd name="T64" fmla="*/ 635 w 700"/>
                <a:gd name="T65" fmla="*/ 76 h 172"/>
                <a:gd name="T66" fmla="*/ 672 w 700"/>
                <a:gd name="T67" fmla="*/ 78 h 172"/>
                <a:gd name="T68" fmla="*/ 700 w 700"/>
                <a:gd name="T69" fmla="*/ 8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0" h="172">
                  <a:moveTo>
                    <a:pt x="700" y="80"/>
                  </a:moveTo>
                  <a:lnTo>
                    <a:pt x="614" y="172"/>
                  </a:lnTo>
                  <a:lnTo>
                    <a:pt x="607" y="171"/>
                  </a:lnTo>
                  <a:lnTo>
                    <a:pt x="590" y="168"/>
                  </a:lnTo>
                  <a:lnTo>
                    <a:pt x="561" y="165"/>
                  </a:lnTo>
                  <a:lnTo>
                    <a:pt x="524" y="160"/>
                  </a:lnTo>
                  <a:lnTo>
                    <a:pt x="479" y="154"/>
                  </a:lnTo>
                  <a:lnTo>
                    <a:pt x="431" y="149"/>
                  </a:lnTo>
                  <a:lnTo>
                    <a:pt x="378" y="142"/>
                  </a:lnTo>
                  <a:lnTo>
                    <a:pt x="323" y="136"/>
                  </a:lnTo>
                  <a:lnTo>
                    <a:pt x="266" y="130"/>
                  </a:lnTo>
                  <a:lnTo>
                    <a:pt x="212" y="124"/>
                  </a:lnTo>
                  <a:lnTo>
                    <a:pt x="160" y="121"/>
                  </a:lnTo>
                  <a:lnTo>
                    <a:pt x="113" y="118"/>
                  </a:lnTo>
                  <a:lnTo>
                    <a:pt x="71" y="115"/>
                  </a:lnTo>
                  <a:lnTo>
                    <a:pt x="38" y="115"/>
                  </a:lnTo>
                  <a:lnTo>
                    <a:pt x="14" y="118"/>
                  </a:lnTo>
                  <a:lnTo>
                    <a:pt x="0" y="121"/>
                  </a:lnTo>
                  <a:lnTo>
                    <a:pt x="91" y="0"/>
                  </a:lnTo>
                  <a:lnTo>
                    <a:pt x="97" y="1"/>
                  </a:lnTo>
                  <a:lnTo>
                    <a:pt x="112" y="3"/>
                  </a:lnTo>
                  <a:lnTo>
                    <a:pt x="136" y="7"/>
                  </a:lnTo>
                  <a:lnTo>
                    <a:pt x="167" y="13"/>
                  </a:lnTo>
                  <a:lnTo>
                    <a:pt x="205" y="18"/>
                  </a:lnTo>
                  <a:lnTo>
                    <a:pt x="248" y="25"/>
                  </a:lnTo>
                  <a:lnTo>
                    <a:pt x="295" y="32"/>
                  </a:lnTo>
                  <a:lnTo>
                    <a:pt x="345" y="39"/>
                  </a:lnTo>
                  <a:lnTo>
                    <a:pt x="396" y="47"/>
                  </a:lnTo>
                  <a:lnTo>
                    <a:pt x="448" y="54"/>
                  </a:lnTo>
                  <a:lnTo>
                    <a:pt x="499" y="61"/>
                  </a:lnTo>
                  <a:lnTo>
                    <a:pt x="548" y="67"/>
                  </a:lnTo>
                  <a:lnTo>
                    <a:pt x="593" y="73"/>
                  </a:lnTo>
                  <a:lnTo>
                    <a:pt x="635" y="76"/>
                  </a:lnTo>
                  <a:lnTo>
                    <a:pt x="672" y="78"/>
                  </a:lnTo>
                  <a:lnTo>
                    <a:pt x="700" y="80"/>
                  </a:lnTo>
                  <a:close/>
                </a:path>
              </a:pathLst>
            </a:custGeom>
            <a:solidFill>
              <a:srgbClr val="CC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8" name="Freeform 130"/>
            <p:cNvSpPr>
              <a:spLocks/>
            </p:cNvSpPr>
            <p:nvPr/>
          </p:nvSpPr>
          <p:spPr bwMode="auto">
            <a:xfrm>
              <a:off x="2846" y="458"/>
              <a:ext cx="178" cy="492"/>
            </a:xfrm>
            <a:custGeom>
              <a:avLst/>
              <a:gdLst>
                <a:gd name="T0" fmla="*/ 0 w 303"/>
                <a:gd name="T1" fmla="*/ 88 h 1068"/>
                <a:gd name="T2" fmla="*/ 0 w 303"/>
                <a:gd name="T3" fmla="*/ 95 h 1068"/>
                <a:gd name="T4" fmla="*/ 2 w 303"/>
                <a:gd name="T5" fmla="*/ 115 h 1068"/>
                <a:gd name="T6" fmla="*/ 6 w 303"/>
                <a:gd name="T7" fmla="*/ 147 h 1068"/>
                <a:gd name="T8" fmla="*/ 9 w 303"/>
                <a:gd name="T9" fmla="*/ 190 h 1068"/>
                <a:gd name="T10" fmla="*/ 15 w 303"/>
                <a:gd name="T11" fmla="*/ 241 h 1068"/>
                <a:gd name="T12" fmla="*/ 23 w 303"/>
                <a:gd name="T13" fmla="*/ 300 h 1068"/>
                <a:gd name="T14" fmla="*/ 31 w 303"/>
                <a:gd name="T15" fmla="*/ 367 h 1068"/>
                <a:gd name="T16" fmla="*/ 42 w 303"/>
                <a:gd name="T17" fmla="*/ 440 h 1068"/>
                <a:gd name="T18" fmla="*/ 54 w 303"/>
                <a:gd name="T19" fmla="*/ 516 h 1068"/>
                <a:gd name="T20" fmla="*/ 69 w 303"/>
                <a:gd name="T21" fmla="*/ 595 h 1068"/>
                <a:gd name="T22" fmla="*/ 85 w 303"/>
                <a:gd name="T23" fmla="*/ 677 h 1068"/>
                <a:gd name="T24" fmla="*/ 104 w 303"/>
                <a:gd name="T25" fmla="*/ 759 h 1068"/>
                <a:gd name="T26" fmla="*/ 124 w 303"/>
                <a:gd name="T27" fmla="*/ 839 h 1068"/>
                <a:gd name="T28" fmla="*/ 146 w 303"/>
                <a:gd name="T29" fmla="*/ 919 h 1068"/>
                <a:gd name="T30" fmla="*/ 172 w 303"/>
                <a:gd name="T31" fmla="*/ 996 h 1068"/>
                <a:gd name="T32" fmla="*/ 199 w 303"/>
                <a:gd name="T33" fmla="*/ 1068 h 1068"/>
                <a:gd name="T34" fmla="*/ 303 w 303"/>
                <a:gd name="T35" fmla="*/ 959 h 1068"/>
                <a:gd name="T36" fmla="*/ 303 w 303"/>
                <a:gd name="T37" fmla="*/ 959 h 1068"/>
                <a:gd name="T38" fmla="*/ 301 w 303"/>
                <a:gd name="T39" fmla="*/ 957 h 1068"/>
                <a:gd name="T40" fmla="*/ 297 w 303"/>
                <a:gd name="T41" fmla="*/ 953 h 1068"/>
                <a:gd name="T42" fmla="*/ 294 w 303"/>
                <a:gd name="T43" fmla="*/ 944 h 1068"/>
                <a:gd name="T44" fmla="*/ 288 w 303"/>
                <a:gd name="T45" fmla="*/ 930 h 1068"/>
                <a:gd name="T46" fmla="*/ 281 w 303"/>
                <a:gd name="T47" fmla="*/ 909 h 1068"/>
                <a:gd name="T48" fmla="*/ 272 w 303"/>
                <a:gd name="T49" fmla="*/ 879 h 1068"/>
                <a:gd name="T50" fmla="*/ 263 w 303"/>
                <a:gd name="T51" fmla="*/ 839 h 1068"/>
                <a:gd name="T52" fmla="*/ 250 w 303"/>
                <a:gd name="T53" fmla="*/ 789 h 1068"/>
                <a:gd name="T54" fmla="*/ 237 w 303"/>
                <a:gd name="T55" fmla="*/ 725 h 1068"/>
                <a:gd name="T56" fmla="*/ 221 w 303"/>
                <a:gd name="T57" fmla="*/ 647 h 1068"/>
                <a:gd name="T58" fmla="*/ 204 w 303"/>
                <a:gd name="T59" fmla="*/ 555 h 1068"/>
                <a:gd name="T60" fmla="*/ 185 w 303"/>
                <a:gd name="T61" fmla="*/ 444 h 1068"/>
                <a:gd name="T62" fmla="*/ 163 w 303"/>
                <a:gd name="T63" fmla="*/ 317 h 1068"/>
                <a:gd name="T64" fmla="*/ 140 w 303"/>
                <a:gd name="T65" fmla="*/ 169 h 1068"/>
                <a:gd name="T66" fmla="*/ 115 w 303"/>
                <a:gd name="T67" fmla="*/ 0 h 1068"/>
                <a:gd name="T68" fmla="*/ 0 w 303"/>
                <a:gd name="T69" fmla="*/ 8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1068">
                  <a:moveTo>
                    <a:pt x="0" y="88"/>
                  </a:moveTo>
                  <a:lnTo>
                    <a:pt x="0" y="95"/>
                  </a:lnTo>
                  <a:lnTo>
                    <a:pt x="2" y="115"/>
                  </a:lnTo>
                  <a:lnTo>
                    <a:pt x="6" y="147"/>
                  </a:lnTo>
                  <a:lnTo>
                    <a:pt x="9" y="190"/>
                  </a:lnTo>
                  <a:lnTo>
                    <a:pt x="15" y="241"/>
                  </a:lnTo>
                  <a:lnTo>
                    <a:pt x="23" y="300"/>
                  </a:lnTo>
                  <a:lnTo>
                    <a:pt x="31" y="367"/>
                  </a:lnTo>
                  <a:lnTo>
                    <a:pt x="42" y="440"/>
                  </a:lnTo>
                  <a:lnTo>
                    <a:pt x="54" y="516"/>
                  </a:lnTo>
                  <a:lnTo>
                    <a:pt x="69" y="595"/>
                  </a:lnTo>
                  <a:lnTo>
                    <a:pt x="85" y="677"/>
                  </a:lnTo>
                  <a:lnTo>
                    <a:pt x="104" y="759"/>
                  </a:lnTo>
                  <a:lnTo>
                    <a:pt x="124" y="839"/>
                  </a:lnTo>
                  <a:lnTo>
                    <a:pt x="146" y="919"/>
                  </a:lnTo>
                  <a:lnTo>
                    <a:pt x="172" y="996"/>
                  </a:lnTo>
                  <a:lnTo>
                    <a:pt x="199" y="1068"/>
                  </a:lnTo>
                  <a:lnTo>
                    <a:pt x="303" y="959"/>
                  </a:lnTo>
                  <a:lnTo>
                    <a:pt x="303" y="959"/>
                  </a:lnTo>
                  <a:lnTo>
                    <a:pt x="301" y="957"/>
                  </a:lnTo>
                  <a:lnTo>
                    <a:pt x="297" y="953"/>
                  </a:lnTo>
                  <a:lnTo>
                    <a:pt x="294" y="944"/>
                  </a:lnTo>
                  <a:lnTo>
                    <a:pt x="288" y="930"/>
                  </a:lnTo>
                  <a:lnTo>
                    <a:pt x="281" y="909"/>
                  </a:lnTo>
                  <a:lnTo>
                    <a:pt x="272" y="879"/>
                  </a:lnTo>
                  <a:lnTo>
                    <a:pt x="263" y="839"/>
                  </a:lnTo>
                  <a:lnTo>
                    <a:pt x="250" y="789"/>
                  </a:lnTo>
                  <a:lnTo>
                    <a:pt x="237" y="725"/>
                  </a:lnTo>
                  <a:lnTo>
                    <a:pt x="221" y="647"/>
                  </a:lnTo>
                  <a:lnTo>
                    <a:pt x="204" y="555"/>
                  </a:lnTo>
                  <a:lnTo>
                    <a:pt x="185" y="444"/>
                  </a:lnTo>
                  <a:lnTo>
                    <a:pt x="163" y="317"/>
                  </a:lnTo>
                  <a:lnTo>
                    <a:pt x="140" y="169"/>
                  </a:lnTo>
                  <a:lnTo>
                    <a:pt x="115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9" name="Freeform 131"/>
            <p:cNvSpPr>
              <a:spLocks/>
            </p:cNvSpPr>
            <p:nvPr/>
          </p:nvSpPr>
          <p:spPr bwMode="auto">
            <a:xfrm>
              <a:off x="2836" y="443"/>
              <a:ext cx="54" cy="43"/>
            </a:xfrm>
            <a:custGeom>
              <a:avLst/>
              <a:gdLst>
                <a:gd name="T0" fmla="*/ 91 w 91"/>
                <a:gd name="T1" fmla="*/ 0 h 92"/>
                <a:gd name="T2" fmla="*/ 87 w 91"/>
                <a:gd name="T3" fmla="*/ 2 h 92"/>
                <a:gd name="T4" fmla="*/ 74 w 91"/>
                <a:gd name="T5" fmla="*/ 8 h 92"/>
                <a:gd name="T6" fmla="*/ 57 w 91"/>
                <a:gd name="T7" fmla="*/ 18 h 92"/>
                <a:gd name="T8" fmla="*/ 37 w 91"/>
                <a:gd name="T9" fmla="*/ 29 h 92"/>
                <a:gd name="T10" fmla="*/ 20 w 91"/>
                <a:gd name="T11" fmla="*/ 43 h 92"/>
                <a:gd name="T12" fmla="*/ 6 w 91"/>
                <a:gd name="T13" fmla="*/ 59 h 92"/>
                <a:gd name="T14" fmla="*/ 0 w 91"/>
                <a:gd name="T15" fmla="*/ 76 h 92"/>
                <a:gd name="T16" fmla="*/ 5 w 91"/>
                <a:gd name="T17" fmla="*/ 92 h 92"/>
                <a:gd name="T18" fmla="*/ 91 w 91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91" y="0"/>
                  </a:moveTo>
                  <a:lnTo>
                    <a:pt x="87" y="2"/>
                  </a:lnTo>
                  <a:lnTo>
                    <a:pt x="74" y="8"/>
                  </a:lnTo>
                  <a:lnTo>
                    <a:pt x="57" y="18"/>
                  </a:lnTo>
                  <a:lnTo>
                    <a:pt x="37" y="29"/>
                  </a:lnTo>
                  <a:lnTo>
                    <a:pt x="20" y="43"/>
                  </a:lnTo>
                  <a:lnTo>
                    <a:pt x="6" y="59"/>
                  </a:lnTo>
                  <a:lnTo>
                    <a:pt x="0" y="76"/>
                  </a:lnTo>
                  <a:lnTo>
                    <a:pt x="5" y="9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0" name="Freeform 132"/>
            <p:cNvSpPr>
              <a:spLocks/>
            </p:cNvSpPr>
            <p:nvPr/>
          </p:nvSpPr>
          <p:spPr bwMode="auto">
            <a:xfrm>
              <a:off x="2532" y="386"/>
              <a:ext cx="384" cy="42"/>
            </a:xfrm>
            <a:custGeom>
              <a:avLst/>
              <a:gdLst>
                <a:gd name="T0" fmla="*/ 654 w 654"/>
                <a:gd name="T1" fmla="*/ 91 h 92"/>
                <a:gd name="T2" fmla="*/ 652 w 654"/>
                <a:gd name="T3" fmla="*/ 91 h 92"/>
                <a:gd name="T4" fmla="*/ 648 w 654"/>
                <a:gd name="T5" fmla="*/ 91 h 92"/>
                <a:gd name="T6" fmla="*/ 640 w 654"/>
                <a:gd name="T7" fmla="*/ 92 h 92"/>
                <a:gd name="T8" fmla="*/ 627 w 654"/>
                <a:gd name="T9" fmla="*/ 92 h 92"/>
                <a:gd name="T10" fmla="*/ 611 w 654"/>
                <a:gd name="T11" fmla="*/ 92 h 92"/>
                <a:gd name="T12" fmla="*/ 591 w 654"/>
                <a:gd name="T13" fmla="*/ 92 h 92"/>
                <a:gd name="T14" fmla="*/ 565 w 654"/>
                <a:gd name="T15" fmla="*/ 91 h 92"/>
                <a:gd name="T16" fmla="*/ 534 w 654"/>
                <a:gd name="T17" fmla="*/ 89 h 92"/>
                <a:gd name="T18" fmla="*/ 498 w 654"/>
                <a:gd name="T19" fmla="*/ 86 h 92"/>
                <a:gd name="T20" fmla="*/ 454 w 654"/>
                <a:gd name="T21" fmla="*/ 81 h 92"/>
                <a:gd name="T22" fmla="*/ 406 w 654"/>
                <a:gd name="T23" fmla="*/ 75 h 92"/>
                <a:gd name="T24" fmla="*/ 349 w 654"/>
                <a:gd name="T25" fmla="*/ 68 h 92"/>
                <a:gd name="T26" fmla="*/ 287 w 654"/>
                <a:gd name="T27" fmla="*/ 59 h 92"/>
                <a:gd name="T28" fmla="*/ 216 w 654"/>
                <a:gd name="T29" fmla="*/ 47 h 92"/>
                <a:gd name="T30" fmla="*/ 137 w 654"/>
                <a:gd name="T31" fmla="*/ 35 h 92"/>
                <a:gd name="T32" fmla="*/ 51 w 654"/>
                <a:gd name="T33" fmla="*/ 19 h 92"/>
                <a:gd name="T34" fmla="*/ 49 w 654"/>
                <a:gd name="T35" fmla="*/ 18 h 92"/>
                <a:gd name="T36" fmla="*/ 43 w 654"/>
                <a:gd name="T37" fmla="*/ 16 h 92"/>
                <a:gd name="T38" fmla="*/ 34 w 654"/>
                <a:gd name="T39" fmla="*/ 14 h 92"/>
                <a:gd name="T40" fmla="*/ 24 w 654"/>
                <a:gd name="T41" fmla="*/ 14 h 92"/>
                <a:gd name="T42" fmla="*/ 15 w 654"/>
                <a:gd name="T43" fmla="*/ 15 h 92"/>
                <a:gd name="T44" fmla="*/ 8 w 654"/>
                <a:gd name="T45" fmla="*/ 21 h 92"/>
                <a:gd name="T46" fmla="*/ 5 w 654"/>
                <a:gd name="T47" fmla="*/ 30 h 92"/>
                <a:gd name="T48" fmla="*/ 6 w 654"/>
                <a:gd name="T49" fmla="*/ 44 h 92"/>
                <a:gd name="T50" fmla="*/ 5 w 654"/>
                <a:gd name="T51" fmla="*/ 42 h 92"/>
                <a:gd name="T52" fmla="*/ 1 w 654"/>
                <a:gd name="T53" fmla="*/ 34 h 92"/>
                <a:gd name="T54" fmla="*/ 0 w 654"/>
                <a:gd name="T55" fmla="*/ 24 h 92"/>
                <a:gd name="T56" fmla="*/ 1 w 654"/>
                <a:gd name="T57" fmla="*/ 14 h 92"/>
                <a:gd name="T58" fmla="*/ 7 w 654"/>
                <a:gd name="T59" fmla="*/ 6 h 92"/>
                <a:gd name="T60" fmla="*/ 20 w 654"/>
                <a:gd name="T61" fmla="*/ 0 h 92"/>
                <a:gd name="T62" fmla="*/ 43 w 654"/>
                <a:gd name="T63" fmla="*/ 0 h 92"/>
                <a:gd name="T64" fmla="*/ 76 w 654"/>
                <a:gd name="T65" fmla="*/ 8 h 92"/>
                <a:gd name="T66" fmla="*/ 80 w 654"/>
                <a:gd name="T67" fmla="*/ 9 h 92"/>
                <a:gd name="T68" fmla="*/ 91 w 654"/>
                <a:gd name="T69" fmla="*/ 12 h 92"/>
                <a:gd name="T70" fmla="*/ 109 w 654"/>
                <a:gd name="T71" fmla="*/ 15 h 92"/>
                <a:gd name="T72" fmla="*/ 132 w 654"/>
                <a:gd name="T73" fmla="*/ 20 h 92"/>
                <a:gd name="T74" fmla="*/ 160 w 654"/>
                <a:gd name="T75" fmla="*/ 26 h 92"/>
                <a:gd name="T76" fmla="*/ 194 w 654"/>
                <a:gd name="T77" fmla="*/ 31 h 92"/>
                <a:gd name="T78" fmla="*/ 232 w 654"/>
                <a:gd name="T79" fmla="*/ 38 h 92"/>
                <a:gd name="T80" fmla="*/ 273 w 654"/>
                <a:gd name="T81" fmla="*/ 45 h 92"/>
                <a:gd name="T82" fmla="*/ 317 w 654"/>
                <a:gd name="T83" fmla="*/ 53 h 92"/>
                <a:gd name="T84" fmla="*/ 363 w 654"/>
                <a:gd name="T85" fmla="*/ 60 h 92"/>
                <a:gd name="T86" fmla="*/ 410 w 654"/>
                <a:gd name="T87" fmla="*/ 67 h 92"/>
                <a:gd name="T88" fmla="*/ 460 w 654"/>
                <a:gd name="T89" fmla="*/ 74 h 92"/>
                <a:gd name="T90" fmla="*/ 510 w 654"/>
                <a:gd name="T91" fmla="*/ 80 h 92"/>
                <a:gd name="T92" fmla="*/ 558 w 654"/>
                <a:gd name="T93" fmla="*/ 84 h 92"/>
                <a:gd name="T94" fmla="*/ 606 w 654"/>
                <a:gd name="T95" fmla="*/ 89 h 92"/>
                <a:gd name="T96" fmla="*/ 654 w 654"/>
                <a:gd name="T97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92">
                  <a:moveTo>
                    <a:pt x="654" y="91"/>
                  </a:moveTo>
                  <a:lnTo>
                    <a:pt x="652" y="91"/>
                  </a:lnTo>
                  <a:lnTo>
                    <a:pt x="648" y="91"/>
                  </a:lnTo>
                  <a:lnTo>
                    <a:pt x="640" y="92"/>
                  </a:lnTo>
                  <a:lnTo>
                    <a:pt x="627" y="92"/>
                  </a:lnTo>
                  <a:lnTo>
                    <a:pt x="611" y="92"/>
                  </a:lnTo>
                  <a:lnTo>
                    <a:pt x="591" y="92"/>
                  </a:lnTo>
                  <a:lnTo>
                    <a:pt x="565" y="91"/>
                  </a:lnTo>
                  <a:lnTo>
                    <a:pt x="534" y="89"/>
                  </a:lnTo>
                  <a:lnTo>
                    <a:pt x="498" y="86"/>
                  </a:lnTo>
                  <a:lnTo>
                    <a:pt x="454" y="81"/>
                  </a:lnTo>
                  <a:lnTo>
                    <a:pt x="406" y="75"/>
                  </a:lnTo>
                  <a:lnTo>
                    <a:pt x="349" y="68"/>
                  </a:lnTo>
                  <a:lnTo>
                    <a:pt x="287" y="59"/>
                  </a:lnTo>
                  <a:lnTo>
                    <a:pt x="216" y="47"/>
                  </a:lnTo>
                  <a:lnTo>
                    <a:pt x="137" y="35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3" y="16"/>
                  </a:lnTo>
                  <a:lnTo>
                    <a:pt x="34" y="14"/>
                  </a:lnTo>
                  <a:lnTo>
                    <a:pt x="24" y="14"/>
                  </a:lnTo>
                  <a:lnTo>
                    <a:pt x="15" y="15"/>
                  </a:lnTo>
                  <a:lnTo>
                    <a:pt x="8" y="21"/>
                  </a:lnTo>
                  <a:lnTo>
                    <a:pt x="5" y="30"/>
                  </a:lnTo>
                  <a:lnTo>
                    <a:pt x="6" y="44"/>
                  </a:lnTo>
                  <a:lnTo>
                    <a:pt x="5" y="42"/>
                  </a:lnTo>
                  <a:lnTo>
                    <a:pt x="1" y="34"/>
                  </a:lnTo>
                  <a:lnTo>
                    <a:pt x="0" y="24"/>
                  </a:lnTo>
                  <a:lnTo>
                    <a:pt x="1" y="14"/>
                  </a:lnTo>
                  <a:lnTo>
                    <a:pt x="7" y="6"/>
                  </a:lnTo>
                  <a:lnTo>
                    <a:pt x="20" y="0"/>
                  </a:lnTo>
                  <a:lnTo>
                    <a:pt x="43" y="0"/>
                  </a:lnTo>
                  <a:lnTo>
                    <a:pt x="76" y="8"/>
                  </a:lnTo>
                  <a:lnTo>
                    <a:pt x="80" y="9"/>
                  </a:lnTo>
                  <a:lnTo>
                    <a:pt x="91" y="12"/>
                  </a:lnTo>
                  <a:lnTo>
                    <a:pt x="109" y="15"/>
                  </a:lnTo>
                  <a:lnTo>
                    <a:pt x="132" y="20"/>
                  </a:lnTo>
                  <a:lnTo>
                    <a:pt x="160" y="26"/>
                  </a:lnTo>
                  <a:lnTo>
                    <a:pt x="194" y="31"/>
                  </a:lnTo>
                  <a:lnTo>
                    <a:pt x="232" y="38"/>
                  </a:lnTo>
                  <a:lnTo>
                    <a:pt x="273" y="45"/>
                  </a:lnTo>
                  <a:lnTo>
                    <a:pt x="317" y="53"/>
                  </a:lnTo>
                  <a:lnTo>
                    <a:pt x="363" y="60"/>
                  </a:lnTo>
                  <a:lnTo>
                    <a:pt x="410" y="67"/>
                  </a:lnTo>
                  <a:lnTo>
                    <a:pt x="460" y="74"/>
                  </a:lnTo>
                  <a:lnTo>
                    <a:pt x="510" y="80"/>
                  </a:lnTo>
                  <a:lnTo>
                    <a:pt x="558" y="84"/>
                  </a:lnTo>
                  <a:lnTo>
                    <a:pt x="606" y="89"/>
                  </a:lnTo>
                  <a:lnTo>
                    <a:pt x="654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1" name="Freeform 133"/>
            <p:cNvSpPr>
              <a:spLocks/>
            </p:cNvSpPr>
            <p:nvPr/>
          </p:nvSpPr>
          <p:spPr bwMode="auto">
            <a:xfrm>
              <a:off x="2448" y="458"/>
              <a:ext cx="396" cy="29"/>
            </a:xfrm>
            <a:custGeom>
              <a:avLst/>
              <a:gdLst>
                <a:gd name="T0" fmla="*/ 674 w 674"/>
                <a:gd name="T1" fmla="*/ 59 h 62"/>
                <a:gd name="T2" fmla="*/ 667 w 674"/>
                <a:gd name="T3" fmla="*/ 58 h 62"/>
                <a:gd name="T4" fmla="*/ 649 w 674"/>
                <a:gd name="T5" fmla="*/ 55 h 62"/>
                <a:gd name="T6" fmla="*/ 620 w 674"/>
                <a:gd name="T7" fmla="*/ 51 h 62"/>
                <a:gd name="T8" fmla="*/ 582 w 674"/>
                <a:gd name="T9" fmla="*/ 45 h 62"/>
                <a:gd name="T10" fmla="*/ 536 w 674"/>
                <a:gd name="T11" fmla="*/ 38 h 62"/>
                <a:gd name="T12" fmla="*/ 484 w 674"/>
                <a:gd name="T13" fmla="*/ 31 h 62"/>
                <a:gd name="T14" fmla="*/ 429 w 674"/>
                <a:gd name="T15" fmla="*/ 24 h 62"/>
                <a:gd name="T16" fmla="*/ 371 w 674"/>
                <a:gd name="T17" fmla="*/ 17 h 62"/>
                <a:gd name="T18" fmla="*/ 312 w 674"/>
                <a:gd name="T19" fmla="*/ 11 h 62"/>
                <a:gd name="T20" fmla="*/ 254 w 674"/>
                <a:gd name="T21" fmla="*/ 6 h 62"/>
                <a:gd name="T22" fmla="*/ 197 w 674"/>
                <a:gd name="T23" fmla="*/ 2 h 62"/>
                <a:gd name="T24" fmla="*/ 145 w 674"/>
                <a:gd name="T25" fmla="*/ 0 h 62"/>
                <a:gd name="T26" fmla="*/ 98 w 674"/>
                <a:gd name="T27" fmla="*/ 0 h 62"/>
                <a:gd name="T28" fmla="*/ 59 w 674"/>
                <a:gd name="T29" fmla="*/ 2 h 62"/>
                <a:gd name="T30" fmla="*/ 27 w 674"/>
                <a:gd name="T31" fmla="*/ 8 h 62"/>
                <a:gd name="T32" fmla="*/ 6 w 674"/>
                <a:gd name="T33" fmla="*/ 16 h 62"/>
                <a:gd name="T34" fmla="*/ 5 w 674"/>
                <a:gd name="T35" fmla="*/ 17 h 62"/>
                <a:gd name="T36" fmla="*/ 4 w 674"/>
                <a:gd name="T37" fmla="*/ 18 h 62"/>
                <a:gd name="T38" fmla="*/ 1 w 674"/>
                <a:gd name="T39" fmla="*/ 22 h 62"/>
                <a:gd name="T40" fmla="*/ 0 w 674"/>
                <a:gd name="T41" fmla="*/ 26 h 62"/>
                <a:gd name="T42" fmla="*/ 0 w 674"/>
                <a:gd name="T43" fmla="*/ 33 h 62"/>
                <a:gd name="T44" fmla="*/ 2 w 674"/>
                <a:gd name="T45" fmla="*/ 41 h 62"/>
                <a:gd name="T46" fmla="*/ 9 w 674"/>
                <a:gd name="T47" fmla="*/ 51 h 62"/>
                <a:gd name="T48" fmla="*/ 20 w 674"/>
                <a:gd name="T49" fmla="*/ 62 h 62"/>
                <a:gd name="T50" fmla="*/ 19 w 674"/>
                <a:gd name="T51" fmla="*/ 61 h 62"/>
                <a:gd name="T52" fmla="*/ 19 w 674"/>
                <a:gd name="T53" fmla="*/ 56 h 62"/>
                <a:gd name="T54" fmla="*/ 17 w 674"/>
                <a:gd name="T55" fmla="*/ 49 h 62"/>
                <a:gd name="T56" fmla="*/ 19 w 674"/>
                <a:gd name="T57" fmla="*/ 43 h 62"/>
                <a:gd name="T58" fmla="*/ 23 w 674"/>
                <a:gd name="T59" fmla="*/ 36 h 62"/>
                <a:gd name="T60" fmla="*/ 31 w 674"/>
                <a:gd name="T61" fmla="*/ 29 h 62"/>
                <a:gd name="T62" fmla="*/ 45 w 674"/>
                <a:gd name="T63" fmla="*/ 24 h 62"/>
                <a:gd name="T64" fmla="*/ 65 w 674"/>
                <a:gd name="T65" fmla="*/ 23 h 62"/>
                <a:gd name="T66" fmla="*/ 66 w 674"/>
                <a:gd name="T67" fmla="*/ 23 h 62"/>
                <a:gd name="T68" fmla="*/ 72 w 674"/>
                <a:gd name="T69" fmla="*/ 22 h 62"/>
                <a:gd name="T70" fmla="*/ 81 w 674"/>
                <a:gd name="T71" fmla="*/ 22 h 62"/>
                <a:gd name="T72" fmla="*/ 93 w 674"/>
                <a:gd name="T73" fmla="*/ 21 h 62"/>
                <a:gd name="T74" fmla="*/ 111 w 674"/>
                <a:gd name="T75" fmla="*/ 20 h 62"/>
                <a:gd name="T76" fmla="*/ 134 w 674"/>
                <a:gd name="T77" fmla="*/ 20 h 62"/>
                <a:gd name="T78" fmla="*/ 160 w 674"/>
                <a:gd name="T79" fmla="*/ 18 h 62"/>
                <a:gd name="T80" fmla="*/ 193 w 674"/>
                <a:gd name="T81" fmla="*/ 20 h 62"/>
                <a:gd name="T82" fmla="*/ 231 w 674"/>
                <a:gd name="T83" fmla="*/ 21 h 62"/>
                <a:gd name="T84" fmla="*/ 274 w 674"/>
                <a:gd name="T85" fmla="*/ 22 h 62"/>
                <a:gd name="T86" fmla="*/ 324 w 674"/>
                <a:gd name="T87" fmla="*/ 25 h 62"/>
                <a:gd name="T88" fmla="*/ 380 w 674"/>
                <a:gd name="T89" fmla="*/ 29 h 62"/>
                <a:gd name="T90" fmla="*/ 443 w 674"/>
                <a:gd name="T91" fmla="*/ 34 h 62"/>
                <a:gd name="T92" fmla="*/ 513 w 674"/>
                <a:gd name="T93" fmla="*/ 40 h 62"/>
                <a:gd name="T94" fmla="*/ 590 w 674"/>
                <a:gd name="T95" fmla="*/ 48 h 62"/>
                <a:gd name="T96" fmla="*/ 674 w 674"/>
                <a:gd name="T9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" h="62">
                  <a:moveTo>
                    <a:pt x="674" y="59"/>
                  </a:moveTo>
                  <a:lnTo>
                    <a:pt x="667" y="58"/>
                  </a:lnTo>
                  <a:lnTo>
                    <a:pt x="649" y="55"/>
                  </a:lnTo>
                  <a:lnTo>
                    <a:pt x="620" y="51"/>
                  </a:lnTo>
                  <a:lnTo>
                    <a:pt x="582" y="45"/>
                  </a:lnTo>
                  <a:lnTo>
                    <a:pt x="536" y="38"/>
                  </a:lnTo>
                  <a:lnTo>
                    <a:pt x="484" y="31"/>
                  </a:lnTo>
                  <a:lnTo>
                    <a:pt x="429" y="24"/>
                  </a:lnTo>
                  <a:lnTo>
                    <a:pt x="371" y="17"/>
                  </a:lnTo>
                  <a:lnTo>
                    <a:pt x="312" y="11"/>
                  </a:lnTo>
                  <a:lnTo>
                    <a:pt x="254" y="6"/>
                  </a:lnTo>
                  <a:lnTo>
                    <a:pt x="197" y="2"/>
                  </a:lnTo>
                  <a:lnTo>
                    <a:pt x="145" y="0"/>
                  </a:lnTo>
                  <a:lnTo>
                    <a:pt x="98" y="0"/>
                  </a:lnTo>
                  <a:lnTo>
                    <a:pt x="59" y="2"/>
                  </a:lnTo>
                  <a:lnTo>
                    <a:pt x="27" y="8"/>
                  </a:lnTo>
                  <a:lnTo>
                    <a:pt x="6" y="16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22"/>
                  </a:lnTo>
                  <a:lnTo>
                    <a:pt x="0" y="26"/>
                  </a:lnTo>
                  <a:lnTo>
                    <a:pt x="0" y="33"/>
                  </a:lnTo>
                  <a:lnTo>
                    <a:pt x="2" y="41"/>
                  </a:lnTo>
                  <a:lnTo>
                    <a:pt x="9" y="51"/>
                  </a:lnTo>
                  <a:lnTo>
                    <a:pt x="20" y="62"/>
                  </a:lnTo>
                  <a:lnTo>
                    <a:pt x="19" y="61"/>
                  </a:lnTo>
                  <a:lnTo>
                    <a:pt x="19" y="56"/>
                  </a:lnTo>
                  <a:lnTo>
                    <a:pt x="17" y="49"/>
                  </a:lnTo>
                  <a:lnTo>
                    <a:pt x="19" y="43"/>
                  </a:lnTo>
                  <a:lnTo>
                    <a:pt x="23" y="36"/>
                  </a:lnTo>
                  <a:lnTo>
                    <a:pt x="31" y="29"/>
                  </a:lnTo>
                  <a:lnTo>
                    <a:pt x="45" y="24"/>
                  </a:lnTo>
                  <a:lnTo>
                    <a:pt x="65" y="23"/>
                  </a:lnTo>
                  <a:lnTo>
                    <a:pt x="66" y="23"/>
                  </a:lnTo>
                  <a:lnTo>
                    <a:pt x="72" y="22"/>
                  </a:lnTo>
                  <a:lnTo>
                    <a:pt x="81" y="22"/>
                  </a:lnTo>
                  <a:lnTo>
                    <a:pt x="93" y="21"/>
                  </a:lnTo>
                  <a:lnTo>
                    <a:pt x="111" y="20"/>
                  </a:lnTo>
                  <a:lnTo>
                    <a:pt x="134" y="20"/>
                  </a:lnTo>
                  <a:lnTo>
                    <a:pt x="160" y="18"/>
                  </a:lnTo>
                  <a:lnTo>
                    <a:pt x="193" y="20"/>
                  </a:lnTo>
                  <a:lnTo>
                    <a:pt x="231" y="21"/>
                  </a:lnTo>
                  <a:lnTo>
                    <a:pt x="274" y="22"/>
                  </a:lnTo>
                  <a:lnTo>
                    <a:pt x="324" y="25"/>
                  </a:lnTo>
                  <a:lnTo>
                    <a:pt x="380" y="29"/>
                  </a:lnTo>
                  <a:lnTo>
                    <a:pt x="443" y="34"/>
                  </a:lnTo>
                  <a:lnTo>
                    <a:pt x="513" y="40"/>
                  </a:lnTo>
                  <a:lnTo>
                    <a:pt x="590" y="48"/>
                  </a:lnTo>
                  <a:lnTo>
                    <a:pt x="67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2" name="Freeform 134"/>
            <p:cNvSpPr>
              <a:spLocks/>
            </p:cNvSpPr>
            <p:nvPr/>
          </p:nvSpPr>
          <p:spPr bwMode="auto">
            <a:xfrm>
              <a:off x="2916" y="435"/>
              <a:ext cx="109" cy="455"/>
            </a:xfrm>
            <a:custGeom>
              <a:avLst/>
              <a:gdLst>
                <a:gd name="T0" fmla="*/ 0 w 187"/>
                <a:gd name="T1" fmla="*/ 0 h 990"/>
                <a:gd name="T2" fmla="*/ 1 w 187"/>
                <a:gd name="T3" fmla="*/ 9 h 990"/>
                <a:gd name="T4" fmla="*/ 3 w 187"/>
                <a:gd name="T5" fmla="*/ 36 h 990"/>
                <a:gd name="T6" fmla="*/ 6 w 187"/>
                <a:gd name="T7" fmla="*/ 77 h 990"/>
                <a:gd name="T8" fmla="*/ 11 w 187"/>
                <a:gd name="T9" fmla="*/ 131 h 990"/>
                <a:gd name="T10" fmla="*/ 18 w 187"/>
                <a:gd name="T11" fmla="*/ 196 h 990"/>
                <a:gd name="T12" fmla="*/ 24 w 187"/>
                <a:gd name="T13" fmla="*/ 268 h 990"/>
                <a:gd name="T14" fmla="*/ 34 w 187"/>
                <a:gd name="T15" fmla="*/ 348 h 990"/>
                <a:gd name="T16" fmla="*/ 44 w 187"/>
                <a:gd name="T17" fmla="*/ 431 h 990"/>
                <a:gd name="T18" fmla="*/ 57 w 187"/>
                <a:gd name="T19" fmla="*/ 517 h 990"/>
                <a:gd name="T20" fmla="*/ 71 w 187"/>
                <a:gd name="T21" fmla="*/ 602 h 990"/>
                <a:gd name="T22" fmla="*/ 86 w 187"/>
                <a:gd name="T23" fmla="*/ 685 h 990"/>
                <a:gd name="T24" fmla="*/ 103 w 187"/>
                <a:gd name="T25" fmla="*/ 764 h 990"/>
                <a:gd name="T26" fmla="*/ 121 w 187"/>
                <a:gd name="T27" fmla="*/ 835 h 990"/>
                <a:gd name="T28" fmla="*/ 141 w 187"/>
                <a:gd name="T29" fmla="*/ 899 h 990"/>
                <a:gd name="T30" fmla="*/ 163 w 187"/>
                <a:gd name="T31" fmla="*/ 950 h 990"/>
                <a:gd name="T32" fmla="*/ 187 w 187"/>
                <a:gd name="T33" fmla="*/ 990 h 990"/>
                <a:gd name="T34" fmla="*/ 186 w 187"/>
                <a:gd name="T35" fmla="*/ 985 h 990"/>
                <a:gd name="T36" fmla="*/ 182 w 187"/>
                <a:gd name="T37" fmla="*/ 971 h 990"/>
                <a:gd name="T38" fmla="*/ 175 w 187"/>
                <a:gd name="T39" fmla="*/ 949 h 990"/>
                <a:gd name="T40" fmla="*/ 167 w 187"/>
                <a:gd name="T41" fmla="*/ 919 h 990"/>
                <a:gd name="T42" fmla="*/ 158 w 187"/>
                <a:gd name="T43" fmla="*/ 880 h 990"/>
                <a:gd name="T44" fmla="*/ 147 w 187"/>
                <a:gd name="T45" fmla="*/ 834 h 990"/>
                <a:gd name="T46" fmla="*/ 134 w 187"/>
                <a:gd name="T47" fmla="*/ 780 h 990"/>
                <a:gd name="T48" fmla="*/ 120 w 187"/>
                <a:gd name="T49" fmla="*/ 719 h 990"/>
                <a:gd name="T50" fmla="*/ 106 w 187"/>
                <a:gd name="T51" fmla="*/ 651 h 990"/>
                <a:gd name="T52" fmla="*/ 91 w 187"/>
                <a:gd name="T53" fmla="*/ 576 h 990"/>
                <a:gd name="T54" fmla="*/ 75 w 187"/>
                <a:gd name="T55" fmla="*/ 494 h 990"/>
                <a:gd name="T56" fmla="*/ 59 w 187"/>
                <a:gd name="T57" fmla="*/ 407 h 990"/>
                <a:gd name="T58" fmla="*/ 44 w 187"/>
                <a:gd name="T59" fmla="*/ 313 h 990"/>
                <a:gd name="T60" fmla="*/ 29 w 187"/>
                <a:gd name="T61" fmla="*/ 214 h 990"/>
                <a:gd name="T62" fmla="*/ 14 w 187"/>
                <a:gd name="T63" fmla="*/ 110 h 990"/>
                <a:gd name="T64" fmla="*/ 0 w 187"/>
                <a:gd name="T65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990">
                  <a:moveTo>
                    <a:pt x="0" y="0"/>
                  </a:moveTo>
                  <a:lnTo>
                    <a:pt x="1" y="9"/>
                  </a:lnTo>
                  <a:lnTo>
                    <a:pt x="3" y="36"/>
                  </a:lnTo>
                  <a:lnTo>
                    <a:pt x="6" y="77"/>
                  </a:lnTo>
                  <a:lnTo>
                    <a:pt x="11" y="131"/>
                  </a:lnTo>
                  <a:lnTo>
                    <a:pt x="18" y="196"/>
                  </a:lnTo>
                  <a:lnTo>
                    <a:pt x="24" y="268"/>
                  </a:lnTo>
                  <a:lnTo>
                    <a:pt x="34" y="348"/>
                  </a:lnTo>
                  <a:lnTo>
                    <a:pt x="44" y="431"/>
                  </a:lnTo>
                  <a:lnTo>
                    <a:pt x="57" y="517"/>
                  </a:lnTo>
                  <a:lnTo>
                    <a:pt x="71" y="602"/>
                  </a:lnTo>
                  <a:lnTo>
                    <a:pt x="86" y="685"/>
                  </a:lnTo>
                  <a:lnTo>
                    <a:pt x="103" y="764"/>
                  </a:lnTo>
                  <a:lnTo>
                    <a:pt x="121" y="835"/>
                  </a:lnTo>
                  <a:lnTo>
                    <a:pt x="141" y="899"/>
                  </a:lnTo>
                  <a:lnTo>
                    <a:pt x="163" y="950"/>
                  </a:lnTo>
                  <a:lnTo>
                    <a:pt x="187" y="990"/>
                  </a:lnTo>
                  <a:lnTo>
                    <a:pt x="186" y="985"/>
                  </a:lnTo>
                  <a:lnTo>
                    <a:pt x="182" y="971"/>
                  </a:lnTo>
                  <a:lnTo>
                    <a:pt x="175" y="949"/>
                  </a:lnTo>
                  <a:lnTo>
                    <a:pt x="167" y="919"/>
                  </a:lnTo>
                  <a:lnTo>
                    <a:pt x="158" y="880"/>
                  </a:lnTo>
                  <a:lnTo>
                    <a:pt x="147" y="834"/>
                  </a:lnTo>
                  <a:lnTo>
                    <a:pt x="134" y="780"/>
                  </a:lnTo>
                  <a:lnTo>
                    <a:pt x="120" y="719"/>
                  </a:lnTo>
                  <a:lnTo>
                    <a:pt x="106" y="651"/>
                  </a:lnTo>
                  <a:lnTo>
                    <a:pt x="91" y="576"/>
                  </a:lnTo>
                  <a:lnTo>
                    <a:pt x="75" y="494"/>
                  </a:lnTo>
                  <a:lnTo>
                    <a:pt x="59" y="407"/>
                  </a:lnTo>
                  <a:lnTo>
                    <a:pt x="44" y="313"/>
                  </a:lnTo>
                  <a:lnTo>
                    <a:pt x="29" y="214"/>
                  </a:lnTo>
                  <a:lnTo>
                    <a:pt x="14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3" name="Freeform 135"/>
            <p:cNvSpPr>
              <a:spLocks/>
            </p:cNvSpPr>
            <p:nvPr/>
          </p:nvSpPr>
          <p:spPr bwMode="auto">
            <a:xfrm>
              <a:off x="2846" y="498"/>
              <a:ext cx="117" cy="447"/>
            </a:xfrm>
            <a:custGeom>
              <a:avLst/>
              <a:gdLst>
                <a:gd name="T0" fmla="*/ 0 w 199"/>
                <a:gd name="T1" fmla="*/ 0 h 969"/>
                <a:gd name="T2" fmla="*/ 1 w 199"/>
                <a:gd name="T3" fmla="*/ 11 h 969"/>
                <a:gd name="T4" fmla="*/ 4 w 199"/>
                <a:gd name="T5" fmla="*/ 40 h 969"/>
                <a:gd name="T6" fmla="*/ 10 w 199"/>
                <a:gd name="T7" fmla="*/ 85 h 969"/>
                <a:gd name="T8" fmla="*/ 18 w 199"/>
                <a:gd name="T9" fmla="*/ 143 h 969"/>
                <a:gd name="T10" fmla="*/ 27 w 199"/>
                <a:gd name="T11" fmla="*/ 212 h 969"/>
                <a:gd name="T12" fmla="*/ 38 w 199"/>
                <a:gd name="T13" fmla="*/ 290 h 969"/>
                <a:gd name="T14" fmla="*/ 51 w 199"/>
                <a:gd name="T15" fmla="*/ 374 h 969"/>
                <a:gd name="T16" fmla="*/ 64 w 199"/>
                <a:gd name="T17" fmla="*/ 460 h 969"/>
                <a:gd name="T18" fmla="*/ 79 w 199"/>
                <a:gd name="T19" fmla="*/ 549 h 969"/>
                <a:gd name="T20" fmla="*/ 94 w 199"/>
                <a:gd name="T21" fmla="*/ 634 h 969"/>
                <a:gd name="T22" fmla="*/ 112 w 199"/>
                <a:gd name="T23" fmla="*/ 716 h 969"/>
                <a:gd name="T24" fmla="*/ 128 w 199"/>
                <a:gd name="T25" fmla="*/ 791 h 969"/>
                <a:gd name="T26" fmla="*/ 146 w 199"/>
                <a:gd name="T27" fmla="*/ 856 h 969"/>
                <a:gd name="T28" fmla="*/ 163 w 199"/>
                <a:gd name="T29" fmla="*/ 909 h 969"/>
                <a:gd name="T30" fmla="*/ 182 w 199"/>
                <a:gd name="T31" fmla="*/ 947 h 969"/>
                <a:gd name="T32" fmla="*/ 199 w 199"/>
                <a:gd name="T33" fmla="*/ 969 h 969"/>
                <a:gd name="T34" fmla="*/ 198 w 199"/>
                <a:gd name="T35" fmla="*/ 967 h 969"/>
                <a:gd name="T36" fmla="*/ 196 w 199"/>
                <a:gd name="T37" fmla="*/ 961 h 969"/>
                <a:gd name="T38" fmla="*/ 191 w 199"/>
                <a:gd name="T39" fmla="*/ 948 h 969"/>
                <a:gd name="T40" fmla="*/ 184 w 199"/>
                <a:gd name="T41" fmla="*/ 931 h 969"/>
                <a:gd name="T42" fmla="*/ 176 w 199"/>
                <a:gd name="T43" fmla="*/ 907 h 969"/>
                <a:gd name="T44" fmla="*/ 167 w 199"/>
                <a:gd name="T45" fmla="*/ 875 h 969"/>
                <a:gd name="T46" fmla="*/ 155 w 199"/>
                <a:gd name="T47" fmla="*/ 836 h 969"/>
                <a:gd name="T48" fmla="*/ 143 w 199"/>
                <a:gd name="T49" fmla="*/ 787 h 969"/>
                <a:gd name="T50" fmla="*/ 129 w 199"/>
                <a:gd name="T51" fmla="*/ 730 h 969"/>
                <a:gd name="T52" fmla="*/ 114 w 199"/>
                <a:gd name="T53" fmla="*/ 662 h 969"/>
                <a:gd name="T54" fmla="*/ 97 w 199"/>
                <a:gd name="T55" fmla="*/ 582 h 969"/>
                <a:gd name="T56" fmla="*/ 79 w 199"/>
                <a:gd name="T57" fmla="*/ 492 h 969"/>
                <a:gd name="T58" fmla="*/ 61 w 199"/>
                <a:gd name="T59" fmla="*/ 390 h 969"/>
                <a:gd name="T60" fmla="*/ 41 w 199"/>
                <a:gd name="T61" fmla="*/ 273 h 969"/>
                <a:gd name="T62" fmla="*/ 21 w 199"/>
                <a:gd name="T63" fmla="*/ 144 h 969"/>
                <a:gd name="T64" fmla="*/ 0 w 199"/>
                <a:gd name="T65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969">
                  <a:moveTo>
                    <a:pt x="0" y="0"/>
                  </a:moveTo>
                  <a:lnTo>
                    <a:pt x="1" y="11"/>
                  </a:lnTo>
                  <a:lnTo>
                    <a:pt x="4" y="40"/>
                  </a:lnTo>
                  <a:lnTo>
                    <a:pt x="10" y="85"/>
                  </a:lnTo>
                  <a:lnTo>
                    <a:pt x="18" y="143"/>
                  </a:lnTo>
                  <a:lnTo>
                    <a:pt x="27" y="212"/>
                  </a:lnTo>
                  <a:lnTo>
                    <a:pt x="38" y="290"/>
                  </a:lnTo>
                  <a:lnTo>
                    <a:pt x="51" y="374"/>
                  </a:lnTo>
                  <a:lnTo>
                    <a:pt x="64" y="460"/>
                  </a:lnTo>
                  <a:lnTo>
                    <a:pt x="79" y="549"/>
                  </a:lnTo>
                  <a:lnTo>
                    <a:pt x="94" y="634"/>
                  </a:lnTo>
                  <a:lnTo>
                    <a:pt x="112" y="716"/>
                  </a:lnTo>
                  <a:lnTo>
                    <a:pt x="128" y="791"/>
                  </a:lnTo>
                  <a:lnTo>
                    <a:pt x="146" y="856"/>
                  </a:lnTo>
                  <a:lnTo>
                    <a:pt x="163" y="909"/>
                  </a:lnTo>
                  <a:lnTo>
                    <a:pt x="182" y="947"/>
                  </a:lnTo>
                  <a:lnTo>
                    <a:pt x="199" y="969"/>
                  </a:lnTo>
                  <a:lnTo>
                    <a:pt x="198" y="967"/>
                  </a:lnTo>
                  <a:lnTo>
                    <a:pt x="196" y="961"/>
                  </a:lnTo>
                  <a:lnTo>
                    <a:pt x="191" y="948"/>
                  </a:lnTo>
                  <a:lnTo>
                    <a:pt x="184" y="931"/>
                  </a:lnTo>
                  <a:lnTo>
                    <a:pt x="176" y="907"/>
                  </a:lnTo>
                  <a:lnTo>
                    <a:pt x="167" y="875"/>
                  </a:lnTo>
                  <a:lnTo>
                    <a:pt x="155" y="836"/>
                  </a:lnTo>
                  <a:lnTo>
                    <a:pt x="143" y="787"/>
                  </a:lnTo>
                  <a:lnTo>
                    <a:pt x="129" y="730"/>
                  </a:lnTo>
                  <a:lnTo>
                    <a:pt x="114" y="662"/>
                  </a:lnTo>
                  <a:lnTo>
                    <a:pt x="97" y="582"/>
                  </a:lnTo>
                  <a:lnTo>
                    <a:pt x="79" y="492"/>
                  </a:lnTo>
                  <a:lnTo>
                    <a:pt x="61" y="390"/>
                  </a:lnTo>
                  <a:lnTo>
                    <a:pt x="41" y="273"/>
                  </a:lnTo>
                  <a:lnTo>
                    <a:pt x="21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4" name="Freeform 136"/>
            <p:cNvSpPr>
              <a:spLocks/>
            </p:cNvSpPr>
            <p:nvPr/>
          </p:nvSpPr>
          <p:spPr bwMode="auto">
            <a:xfrm>
              <a:off x="2821" y="900"/>
              <a:ext cx="55" cy="45"/>
            </a:xfrm>
            <a:custGeom>
              <a:avLst/>
              <a:gdLst>
                <a:gd name="T0" fmla="*/ 93 w 93"/>
                <a:gd name="T1" fmla="*/ 0 h 98"/>
                <a:gd name="T2" fmla="*/ 92 w 93"/>
                <a:gd name="T3" fmla="*/ 4 h 98"/>
                <a:gd name="T4" fmla="*/ 89 w 93"/>
                <a:gd name="T5" fmla="*/ 13 h 98"/>
                <a:gd name="T6" fmla="*/ 85 w 93"/>
                <a:gd name="T7" fmla="*/ 26 h 98"/>
                <a:gd name="T8" fmla="*/ 77 w 93"/>
                <a:gd name="T9" fmla="*/ 41 h 98"/>
                <a:gd name="T10" fmla="*/ 65 w 93"/>
                <a:gd name="T11" fmla="*/ 58 h 98"/>
                <a:gd name="T12" fmla="*/ 49 w 93"/>
                <a:gd name="T13" fmla="*/ 74 h 98"/>
                <a:gd name="T14" fmla="*/ 27 w 93"/>
                <a:gd name="T15" fmla="*/ 88 h 98"/>
                <a:gd name="T16" fmla="*/ 0 w 93"/>
                <a:gd name="T17" fmla="*/ 98 h 98"/>
                <a:gd name="T18" fmla="*/ 3 w 93"/>
                <a:gd name="T19" fmla="*/ 95 h 98"/>
                <a:gd name="T20" fmla="*/ 12 w 93"/>
                <a:gd name="T21" fmla="*/ 88 h 98"/>
                <a:gd name="T22" fmla="*/ 26 w 93"/>
                <a:gd name="T23" fmla="*/ 75 h 98"/>
                <a:gd name="T24" fmla="*/ 41 w 93"/>
                <a:gd name="T25" fmla="*/ 61 h 98"/>
                <a:gd name="T26" fmla="*/ 58 w 93"/>
                <a:gd name="T27" fmla="*/ 45 h 98"/>
                <a:gd name="T28" fmla="*/ 73 w 93"/>
                <a:gd name="T29" fmla="*/ 29 h 98"/>
                <a:gd name="T30" fmla="*/ 85 w 93"/>
                <a:gd name="T31" fmla="*/ 14 h 98"/>
                <a:gd name="T32" fmla="*/ 93 w 93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98">
                  <a:moveTo>
                    <a:pt x="93" y="0"/>
                  </a:moveTo>
                  <a:lnTo>
                    <a:pt x="92" y="4"/>
                  </a:lnTo>
                  <a:lnTo>
                    <a:pt x="89" y="13"/>
                  </a:lnTo>
                  <a:lnTo>
                    <a:pt x="85" y="26"/>
                  </a:lnTo>
                  <a:lnTo>
                    <a:pt x="77" y="41"/>
                  </a:lnTo>
                  <a:lnTo>
                    <a:pt x="65" y="58"/>
                  </a:lnTo>
                  <a:lnTo>
                    <a:pt x="49" y="74"/>
                  </a:lnTo>
                  <a:lnTo>
                    <a:pt x="27" y="88"/>
                  </a:lnTo>
                  <a:lnTo>
                    <a:pt x="0" y="98"/>
                  </a:lnTo>
                  <a:lnTo>
                    <a:pt x="3" y="95"/>
                  </a:lnTo>
                  <a:lnTo>
                    <a:pt x="12" y="88"/>
                  </a:lnTo>
                  <a:lnTo>
                    <a:pt x="26" y="75"/>
                  </a:lnTo>
                  <a:lnTo>
                    <a:pt x="41" y="61"/>
                  </a:lnTo>
                  <a:lnTo>
                    <a:pt x="58" y="45"/>
                  </a:lnTo>
                  <a:lnTo>
                    <a:pt x="73" y="29"/>
                  </a:lnTo>
                  <a:lnTo>
                    <a:pt x="85" y="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5" name="Freeform 137"/>
            <p:cNvSpPr>
              <a:spLocks/>
            </p:cNvSpPr>
            <p:nvPr/>
          </p:nvSpPr>
          <p:spPr bwMode="auto">
            <a:xfrm>
              <a:off x="2572" y="912"/>
              <a:ext cx="383" cy="34"/>
            </a:xfrm>
            <a:custGeom>
              <a:avLst/>
              <a:gdLst>
                <a:gd name="T0" fmla="*/ 652 w 652"/>
                <a:gd name="T1" fmla="*/ 74 h 74"/>
                <a:gd name="T2" fmla="*/ 647 w 652"/>
                <a:gd name="T3" fmla="*/ 72 h 74"/>
                <a:gd name="T4" fmla="*/ 629 w 652"/>
                <a:gd name="T5" fmla="*/ 69 h 74"/>
                <a:gd name="T6" fmla="*/ 603 w 652"/>
                <a:gd name="T7" fmla="*/ 63 h 74"/>
                <a:gd name="T8" fmla="*/ 567 w 652"/>
                <a:gd name="T9" fmla="*/ 56 h 74"/>
                <a:gd name="T10" fmla="*/ 526 w 652"/>
                <a:gd name="T11" fmla="*/ 48 h 74"/>
                <a:gd name="T12" fmla="*/ 478 w 652"/>
                <a:gd name="T13" fmla="*/ 40 h 74"/>
                <a:gd name="T14" fmla="*/ 427 w 652"/>
                <a:gd name="T15" fmla="*/ 32 h 74"/>
                <a:gd name="T16" fmla="*/ 372 w 652"/>
                <a:gd name="T17" fmla="*/ 23 h 74"/>
                <a:gd name="T18" fmla="*/ 316 w 652"/>
                <a:gd name="T19" fmla="*/ 16 h 74"/>
                <a:gd name="T20" fmla="*/ 261 w 652"/>
                <a:gd name="T21" fmla="*/ 9 h 74"/>
                <a:gd name="T22" fmla="*/ 205 w 652"/>
                <a:gd name="T23" fmla="*/ 3 h 74"/>
                <a:gd name="T24" fmla="*/ 153 w 652"/>
                <a:gd name="T25" fmla="*/ 1 h 74"/>
                <a:gd name="T26" fmla="*/ 106 w 652"/>
                <a:gd name="T27" fmla="*/ 0 h 74"/>
                <a:gd name="T28" fmla="*/ 64 w 652"/>
                <a:gd name="T29" fmla="*/ 2 h 74"/>
                <a:gd name="T30" fmla="*/ 28 w 652"/>
                <a:gd name="T31" fmla="*/ 7 h 74"/>
                <a:gd name="T32" fmla="*/ 0 w 652"/>
                <a:gd name="T33" fmla="*/ 16 h 74"/>
                <a:gd name="T34" fmla="*/ 5 w 652"/>
                <a:gd name="T35" fmla="*/ 16 h 74"/>
                <a:gd name="T36" fmla="*/ 20 w 652"/>
                <a:gd name="T37" fmla="*/ 16 h 74"/>
                <a:gd name="T38" fmla="*/ 43 w 652"/>
                <a:gd name="T39" fmla="*/ 17 h 74"/>
                <a:gd name="T40" fmla="*/ 74 w 652"/>
                <a:gd name="T41" fmla="*/ 17 h 74"/>
                <a:gd name="T42" fmla="*/ 111 w 652"/>
                <a:gd name="T43" fmla="*/ 18 h 74"/>
                <a:gd name="T44" fmla="*/ 153 w 652"/>
                <a:gd name="T45" fmla="*/ 19 h 74"/>
                <a:gd name="T46" fmla="*/ 201 w 652"/>
                <a:gd name="T47" fmla="*/ 22 h 74"/>
                <a:gd name="T48" fmla="*/ 251 w 652"/>
                <a:gd name="T49" fmla="*/ 24 h 74"/>
                <a:gd name="T50" fmla="*/ 304 w 652"/>
                <a:gd name="T51" fmla="*/ 28 h 74"/>
                <a:gd name="T52" fmla="*/ 359 w 652"/>
                <a:gd name="T53" fmla="*/ 32 h 74"/>
                <a:gd name="T54" fmla="*/ 413 w 652"/>
                <a:gd name="T55" fmla="*/ 37 h 74"/>
                <a:gd name="T56" fmla="*/ 467 w 652"/>
                <a:gd name="T57" fmla="*/ 41 h 74"/>
                <a:gd name="T58" fmla="*/ 519 w 652"/>
                <a:gd name="T59" fmla="*/ 48 h 74"/>
                <a:gd name="T60" fmla="*/ 567 w 652"/>
                <a:gd name="T61" fmla="*/ 55 h 74"/>
                <a:gd name="T62" fmla="*/ 612 w 652"/>
                <a:gd name="T63" fmla="*/ 64 h 74"/>
                <a:gd name="T64" fmla="*/ 652 w 652"/>
                <a:gd name="T6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2" h="74">
                  <a:moveTo>
                    <a:pt x="652" y="74"/>
                  </a:moveTo>
                  <a:lnTo>
                    <a:pt x="647" y="72"/>
                  </a:lnTo>
                  <a:lnTo>
                    <a:pt x="629" y="69"/>
                  </a:lnTo>
                  <a:lnTo>
                    <a:pt x="603" y="63"/>
                  </a:lnTo>
                  <a:lnTo>
                    <a:pt x="567" y="56"/>
                  </a:lnTo>
                  <a:lnTo>
                    <a:pt x="526" y="48"/>
                  </a:lnTo>
                  <a:lnTo>
                    <a:pt x="478" y="40"/>
                  </a:lnTo>
                  <a:lnTo>
                    <a:pt x="427" y="32"/>
                  </a:lnTo>
                  <a:lnTo>
                    <a:pt x="372" y="23"/>
                  </a:lnTo>
                  <a:lnTo>
                    <a:pt x="316" y="16"/>
                  </a:lnTo>
                  <a:lnTo>
                    <a:pt x="261" y="9"/>
                  </a:lnTo>
                  <a:lnTo>
                    <a:pt x="205" y="3"/>
                  </a:lnTo>
                  <a:lnTo>
                    <a:pt x="153" y="1"/>
                  </a:lnTo>
                  <a:lnTo>
                    <a:pt x="106" y="0"/>
                  </a:lnTo>
                  <a:lnTo>
                    <a:pt x="64" y="2"/>
                  </a:lnTo>
                  <a:lnTo>
                    <a:pt x="28" y="7"/>
                  </a:lnTo>
                  <a:lnTo>
                    <a:pt x="0" y="16"/>
                  </a:lnTo>
                  <a:lnTo>
                    <a:pt x="5" y="16"/>
                  </a:lnTo>
                  <a:lnTo>
                    <a:pt x="20" y="16"/>
                  </a:lnTo>
                  <a:lnTo>
                    <a:pt x="43" y="17"/>
                  </a:lnTo>
                  <a:lnTo>
                    <a:pt x="74" y="17"/>
                  </a:lnTo>
                  <a:lnTo>
                    <a:pt x="111" y="18"/>
                  </a:lnTo>
                  <a:lnTo>
                    <a:pt x="153" y="19"/>
                  </a:lnTo>
                  <a:lnTo>
                    <a:pt x="201" y="22"/>
                  </a:lnTo>
                  <a:lnTo>
                    <a:pt x="251" y="24"/>
                  </a:lnTo>
                  <a:lnTo>
                    <a:pt x="304" y="28"/>
                  </a:lnTo>
                  <a:lnTo>
                    <a:pt x="359" y="32"/>
                  </a:lnTo>
                  <a:lnTo>
                    <a:pt x="413" y="37"/>
                  </a:lnTo>
                  <a:lnTo>
                    <a:pt x="467" y="41"/>
                  </a:lnTo>
                  <a:lnTo>
                    <a:pt x="519" y="48"/>
                  </a:lnTo>
                  <a:lnTo>
                    <a:pt x="567" y="55"/>
                  </a:lnTo>
                  <a:lnTo>
                    <a:pt x="612" y="64"/>
                  </a:lnTo>
                  <a:lnTo>
                    <a:pt x="652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52578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86372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Clip" r:id="rId4" imgW="2225520" imgH="2682720" progId="MS_ClipArt_Gallery.5">
                  <p:embed/>
                </p:oleObj>
              </mc:Choice>
              <mc:Fallback>
                <p:oleObj name="Clip" r:id="rId4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515938" y="5105400"/>
            <a:ext cx="1236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Weight:</a:t>
            </a:r>
          </a:p>
        </p:txBody>
      </p:sp>
      <p:sp>
        <p:nvSpPr>
          <p:cNvPr id="186379" name="Text Box 11"/>
          <p:cNvSpPr txBox="1">
            <a:spLocks noChangeArrowheads="1"/>
          </p:cNvSpPr>
          <p:nvPr/>
        </p:nvSpPr>
        <p:spPr bwMode="auto">
          <a:xfrm>
            <a:off x="533400" y="5486400"/>
            <a:ext cx="1230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Benefit:</a:t>
            </a:r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195421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269716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3387725" y="472440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6383" name="Text Box 15"/>
          <p:cNvSpPr txBox="1">
            <a:spLocks noChangeArrowheads="1"/>
          </p:cNvSpPr>
          <p:nvPr/>
        </p:nvSpPr>
        <p:spPr bwMode="auto">
          <a:xfrm>
            <a:off x="4079875" y="472440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6384" name="Text Box 16"/>
          <p:cNvSpPr txBox="1">
            <a:spLocks noChangeArrowheads="1"/>
          </p:cNvSpPr>
          <p:nvPr/>
        </p:nvSpPr>
        <p:spPr bwMode="auto">
          <a:xfrm>
            <a:off x="475456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86385" name="Text Box 17"/>
          <p:cNvSpPr txBox="1">
            <a:spLocks noChangeArrowheads="1"/>
          </p:cNvSpPr>
          <p:nvPr/>
        </p:nvSpPr>
        <p:spPr bwMode="auto">
          <a:xfrm>
            <a:off x="182245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4 in</a:t>
            </a:r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>
            <a:off x="256540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87" name="Text Box 19"/>
          <p:cNvSpPr txBox="1">
            <a:spLocks noChangeArrowheads="1"/>
          </p:cNvSpPr>
          <p:nvPr/>
        </p:nvSpPr>
        <p:spPr bwMode="auto">
          <a:xfrm>
            <a:off x="3255963" y="5181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88" name="Text Box 20"/>
          <p:cNvSpPr txBox="1">
            <a:spLocks noChangeArrowheads="1"/>
          </p:cNvSpPr>
          <p:nvPr/>
        </p:nvSpPr>
        <p:spPr bwMode="auto">
          <a:xfrm>
            <a:off x="3948113" y="5181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6 in</a:t>
            </a:r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462280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90" name="Text Box 22"/>
          <p:cNvSpPr txBox="1">
            <a:spLocks noChangeArrowheads="1"/>
          </p:cNvSpPr>
          <p:nvPr/>
        </p:nvSpPr>
        <p:spPr bwMode="auto">
          <a:xfrm>
            <a:off x="1824038" y="5562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$20</a:t>
            </a:r>
          </a:p>
        </p:txBody>
      </p:sp>
      <p:sp>
        <p:nvSpPr>
          <p:cNvPr id="186391" name="Text Box 23"/>
          <p:cNvSpPr txBox="1">
            <a:spLocks noChangeArrowheads="1"/>
          </p:cNvSpPr>
          <p:nvPr/>
        </p:nvSpPr>
        <p:spPr bwMode="auto">
          <a:xfrm>
            <a:off x="2627313" y="5562600"/>
            <a:ext cx="434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$3</a:t>
            </a:r>
          </a:p>
        </p:txBody>
      </p:sp>
      <p:sp>
        <p:nvSpPr>
          <p:cNvPr id="186392" name="Text Box 24"/>
          <p:cNvSpPr txBox="1">
            <a:spLocks noChangeArrowheads="1"/>
          </p:cNvSpPr>
          <p:nvPr/>
        </p:nvSpPr>
        <p:spPr bwMode="auto">
          <a:xfrm>
            <a:off x="3319463" y="5562600"/>
            <a:ext cx="434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$6</a:t>
            </a:r>
          </a:p>
        </p:txBody>
      </p:sp>
      <p:sp>
        <p:nvSpPr>
          <p:cNvPr id="186393" name="Text Box 25"/>
          <p:cNvSpPr txBox="1">
            <a:spLocks noChangeArrowheads="1"/>
          </p:cNvSpPr>
          <p:nvPr/>
        </p:nvSpPr>
        <p:spPr bwMode="auto">
          <a:xfrm>
            <a:off x="3949700" y="5562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$25</a:t>
            </a:r>
          </a:p>
        </p:txBody>
      </p:sp>
      <p:sp>
        <p:nvSpPr>
          <p:cNvPr id="186394" name="Text Box 26"/>
          <p:cNvSpPr txBox="1">
            <a:spLocks noChangeArrowheads="1"/>
          </p:cNvSpPr>
          <p:nvPr/>
        </p:nvSpPr>
        <p:spPr bwMode="auto">
          <a:xfrm>
            <a:off x="4622800" y="5562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$80</a:t>
            </a:r>
          </a:p>
        </p:txBody>
      </p:sp>
      <p:sp>
        <p:nvSpPr>
          <p:cNvPr id="186395" name="Text Box 27"/>
          <p:cNvSpPr txBox="1">
            <a:spLocks noChangeArrowheads="1"/>
          </p:cNvSpPr>
          <p:nvPr/>
        </p:nvSpPr>
        <p:spPr bwMode="auto">
          <a:xfrm>
            <a:off x="304800" y="4114800"/>
            <a:ext cx="106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Items:</a:t>
            </a:r>
          </a:p>
        </p:txBody>
      </p:sp>
      <p:sp>
        <p:nvSpPr>
          <p:cNvPr id="186410" name="Text Box 42"/>
          <p:cNvSpPr txBox="1">
            <a:spLocks noChangeArrowheads="1"/>
          </p:cNvSpPr>
          <p:nvPr/>
        </p:nvSpPr>
        <p:spPr bwMode="auto">
          <a:xfrm>
            <a:off x="6248400" y="4648200"/>
            <a:ext cx="1887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box of width 9 in</a:t>
            </a:r>
          </a:p>
        </p:txBody>
      </p:sp>
      <p:sp>
        <p:nvSpPr>
          <p:cNvPr id="186411" name="Line 43"/>
          <p:cNvSpPr>
            <a:spLocks noChangeShapeType="1"/>
          </p:cNvSpPr>
          <p:nvPr/>
        </p:nvSpPr>
        <p:spPr bwMode="auto">
          <a:xfrm>
            <a:off x="5562600" y="3505200"/>
            <a:ext cx="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2" name="Text Box 44"/>
          <p:cNvSpPr txBox="1">
            <a:spLocks noChangeArrowheads="1"/>
          </p:cNvSpPr>
          <p:nvPr/>
        </p:nvSpPr>
        <p:spPr bwMode="auto">
          <a:xfrm>
            <a:off x="6172200" y="5029200"/>
            <a:ext cx="234791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Solution:</a:t>
            </a:r>
          </a:p>
          <a:p>
            <a:pPr algn="l">
              <a:buFontTx/>
              <a:buChar char="•"/>
            </a:pPr>
            <a:r>
              <a:rPr lang="en-US" sz="2000"/>
              <a:t> item 5 ($80, 2 in)</a:t>
            </a:r>
          </a:p>
          <a:p>
            <a:pPr algn="l">
              <a:buFontTx/>
              <a:buChar char="•"/>
            </a:pPr>
            <a:r>
              <a:rPr lang="en-US" sz="2000"/>
              <a:t> item 3 ($6, 2in)</a:t>
            </a:r>
          </a:p>
          <a:p>
            <a:pPr algn="l">
              <a:buFontTx/>
              <a:buChar char="•"/>
            </a:pPr>
            <a:r>
              <a:rPr lang="en-US" sz="2000"/>
              <a:t> item 1 ($20, 4in)</a:t>
            </a:r>
          </a:p>
        </p:txBody>
      </p:sp>
      <p:sp>
        <p:nvSpPr>
          <p:cNvPr id="186413" name="Text Box 45"/>
          <p:cNvSpPr txBox="1">
            <a:spLocks noChangeArrowheads="1"/>
          </p:cNvSpPr>
          <p:nvPr/>
        </p:nvSpPr>
        <p:spPr bwMode="auto">
          <a:xfrm>
            <a:off x="6248400" y="3276600"/>
            <a:ext cx="167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knapsack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86416" name="Picture 48" descr="cover-small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3505200"/>
            <a:ext cx="944562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536" name="Group 168"/>
          <p:cNvGrpSpPr>
            <a:grpSpLocks/>
          </p:cNvGrpSpPr>
          <p:nvPr/>
        </p:nvGrpSpPr>
        <p:grpSpPr bwMode="auto">
          <a:xfrm>
            <a:off x="1524000" y="3505200"/>
            <a:ext cx="1090613" cy="1209675"/>
            <a:chOff x="1392" y="198"/>
            <a:chExt cx="687" cy="762"/>
          </a:xfrm>
        </p:grpSpPr>
        <p:sp>
          <p:nvSpPr>
            <p:cNvPr id="186491" name="Freeform 123"/>
            <p:cNvSpPr>
              <a:spLocks/>
            </p:cNvSpPr>
            <p:nvPr/>
          </p:nvSpPr>
          <p:spPr bwMode="auto">
            <a:xfrm>
              <a:off x="1906" y="198"/>
              <a:ext cx="61" cy="669"/>
            </a:xfrm>
            <a:custGeom>
              <a:avLst/>
              <a:gdLst>
                <a:gd name="T0" fmla="*/ 0 w 104"/>
                <a:gd name="T1" fmla="*/ 0 h 1452"/>
                <a:gd name="T2" fmla="*/ 31 w 104"/>
                <a:gd name="T3" fmla="*/ 1339 h 1452"/>
                <a:gd name="T4" fmla="*/ 31 w 104"/>
                <a:gd name="T5" fmla="*/ 1344 h 1452"/>
                <a:gd name="T6" fmla="*/ 30 w 104"/>
                <a:gd name="T7" fmla="*/ 1355 h 1452"/>
                <a:gd name="T8" fmla="*/ 31 w 104"/>
                <a:gd name="T9" fmla="*/ 1371 h 1452"/>
                <a:gd name="T10" fmla="*/ 35 w 104"/>
                <a:gd name="T11" fmla="*/ 1391 h 1452"/>
                <a:gd name="T12" fmla="*/ 42 w 104"/>
                <a:gd name="T13" fmla="*/ 1411 h 1452"/>
                <a:gd name="T14" fmla="*/ 55 w 104"/>
                <a:gd name="T15" fmla="*/ 1427 h 1452"/>
                <a:gd name="T16" fmla="*/ 75 w 104"/>
                <a:gd name="T17" fmla="*/ 1438 h 1452"/>
                <a:gd name="T18" fmla="*/ 104 w 104"/>
                <a:gd name="T19" fmla="*/ 1443 h 1452"/>
                <a:gd name="T20" fmla="*/ 99 w 104"/>
                <a:gd name="T21" fmla="*/ 1445 h 1452"/>
                <a:gd name="T22" fmla="*/ 86 w 104"/>
                <a:gd name="T23" fmla="*/ 1450 h 1452"/>
                <a:gd name="T24" fmla="*/ 70 w 104"/>
                <a:gd name="T25" fmla="*/ 1452 h 1452"/>
                <a:gd name="T26" fmla="*/ 51 w 104"/>
                <a:gd name="T27" fmla="*/ 1447 h 1452"/>
                <a:gd name="T28" fmla="*/ 31 w 104"/>
                <a:gd name="T29" fmla="*/ 1434 h 1452"/>
                <a:gd name="T30" fmla="*/ 15 w 104"/>
                <a:gd name="T31" fmla="*/ 1406 h 1452"/>
                <a:gd name="T32" fmla="*/ 5 w 104"/>
                <a:gd name="T33" fmla="*/ 1360 h 1452"/>
                <a:gd name="T34" fmla="*/ 2 w 104"/>
                <a:gd name="T35" fmla="*/ 1291 h 1452"/>
                <a:gd name="T36" fmla="*/ 0 w 104"/>
                <a:gd name="T37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52">
                  <a:moveTo>
                    <a:pt x="0" y="0"/>
                  </a:moveTo>
                  <a:lnTo>
                    <a:pt x="31" y="1339"/>
                  </a:lnTo>
                  <a:lnTo>
                    <a:pt x="31" y="1344"/>
                  </a:lnTo>
                  <a:lnTo>
                    <a:pt x="30" y="1355"/>
                  </a:lnTo>
                  <a:lnTo>
                    <a:pt x="31" y="1371"/>
                  </a:lnTo>
                  <a:lnTo>
                    <a:pt x="35" y="1391"/>
                  </a:lnTo>
                  <a:lnTo>
                    <a:pt x="42" y="1411"/>
                  </a:lnTo>
                  <a:lnTo>
                    <a:pt x="55" y="1427"/>
                  </a:lnTo>
                  <a:lnTo>
                    <a:pt x="75" y="1438"/>
                  </a:lnTo>
                  <a:lnTo>
                    <a:pt x="104" y="1443"/>
                  </a:lnTo>
                  <a:lnTo>
                    <a:pt x="99" y="1445"/>
                  </a:lnTo>
                  <a:lnTo>
                    <a:pt x="86" y="1450"/>
                  </a:lnTo>
                  <a:lnTo>
                    <a:pt x="70" y="1452"/>
                  </a:lnTo>
                  <a:lnTo>
                    <a:pt x="51" y="1447"/>
                  </a:lnTo>
                  <a:lnTo>
                    <a:pt x="31" y="1434"/>
                  </a:lnTo>
                  <a:lnTo>
                    <a:pt x="15" y="1406"/>
                  </a:lnTo>
                  <a:lnTo>
                    <a:pt x="5" y="1360"/>
                  </a:lnTo>
                  <a:lnTo>
                    <a:pt x="2" y="1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6" name="Freeform 138"/>
            <p:cNvSpPr>
              <a:spLocks/>
            </p:cNvSpPr>
            <p:nvPr/>
          </p:nvSpPr>
          <p:spPr bwMode="auto">
            <a:xfrm>
              <a:off x="1771" y="492"/>
              <a:ext cx="99" cy="403"/>
            </a:xfrm>
            <a:custGeom>
              <a:avLst/>
              <a:gdLst>
                <a:gd name="T0" fmla="*/ 0 w 168"/>
                <a:gd name="T1" fmla="*/ 0 h 874"/>
                <a:gd name="T2" fmla="*/ 7 w 168"/>
                <a:gd name="T3" fmla="*/ 15 h 874"/>
                <a:gd name="T4" fmla="*/ 24 w 168"/>
                <a:gd name="T5" fmla="*/ 58 h 874"/>
                <a:gd name="T6" fmla="*/ 48 w 168"/>
                <a:gd name="T7" fmla="*/ 131 h 874"/>
                <a:gd name="T8" fmla="*/ 77 w 168"/>
                <a:gd name="T9" fmla="*/ 230 h 874"/>
                <a:gd name="T10" fmla="*/ 107 w 168"/>
                <a:gd name="T11" fmla="*/ 356 h 874"/>
                <a:gd name="T12" fmla="*/ 133 w 168"/>
                <a:gd name="T13" fmla="*/ 505 h 874"/>
                <a:gd name="T14" fmla="*/ 155 w 168"/>
                <a:gd name="T15" fmla="*/ 678 h 874"/>
                <a:gd name="T16" fmla="*/ 168 w 168"/>
                <a:gd name="T17" fmla="*/ 874 h 874"/>
                <a:gd name="T18" fmla="*/ 165 w 168"/>
                <a:gd name="T19" fmla="*/ 845 h 874"/>
                <a:gd name="T20" fmla="*/ 154 w 168"/>
                <a:gd name="T21" fmla="*/ 766 h 874"/>
                <a:gd name="T22" fmla="*/ 138 w 168"/>
                <a:gd name="T23" fmla="*/ 650 h 874"/>
                <a:gd name="T24" fmla="*/ 116 w 168"/>
                <a:gd name="T25" fmla="*/ 512 h 874"/>
                <a:gd name="T26" fmla="*/ 91 w 168"/>
                <a:gd name="T27" fmla="*/ 365 h 874"/>
                <a:gd name="T28" fmla="*/ 62 w 168"/>
                <a:gd name="T29" fmla="*/ 221 h 874"/>
                <a:gd name="T30" fmla="*/ 32 w 168"/>
                <a:gd name="T31" fmla="*/ 95 h 874"/>
                <a:gd name="T32" fmla="*/ 0 w 168"/>
                <a:gd name="T33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874">
                  <a:moveTo>
                    <a:pt x="0" y="0"/>
                  </a:moveTo>
                  <a:lnTo>
                    <a:pt x="7" y="15"/>
                  </a:lnTo>
                  <a:lnTo>
                    <a:pt x="24" y="58"/>
                  </a:lnTo>
                  <a:lnTo>
                    <a:pt x="48" y="131"/>
                  </a:lnTo>
                  <a:lnTo>
                    <a:pt x="77" y="230"/>
                  </a:lnTo>
                  <a:lnTo>
                    <a:pt x="107" y="356"/>
                  </a:lnTo>
                  <a:lnTo>
                    <a:pt x="133" y="505"/>
                  </a:lnTo>
                  <a:lnTo>
                    <a:pt x="155" y="678"/>
                  </a:lnTo>
                  <a:lnTo>
                    <a:pt x="168" y="874"/>
                  </a:lnTo>
                  <a:lnTo>
                    <a:pt x="165" y="845"/>
                  </a:lnTo>
                  <a:lnTo>
                    <a:pt x="154" y="766"/>
                  </a:lnTo>
                  <a:lnTo>
                    <a:pt x="138" y="650"/>
                  </a:lnTo>
                  <a:lnTo>
                    <a:pt x="116" y="512"/>
                  </a:lnTo>
                  <a:lnTo>
                    <a:pt x="91" y="365"/>
                  </a:lnTo>
                  <a:lnTo>
                    <a:pt x="62" y="221"/>
                  </a:lnTo>
                  <a:lnTo>
                    <a:pt x="32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7" name="Freeform 139"/>
            <p:cNvSpPr>
              <a:spLocks/>
            </p:cNvSpPr>
            <p:nvPr/>
          </p:nvSpPr>
          <p:spPr bwMode="auto">
            <a:xfrm>
              <a:off x="1791" y="408"/>
              <a:ext cx="60" cy="45"/>
            </a:xfrm>
            <a:custGeom>
              <a:avLst/>
              <a:gdLst>
                <a:gd name="T0" fmla="*/ 102 w 102"/>
                <a:gd name="T1" fmla="*/ 0 h 98"/>
                <a:gd name="T2" fmla="*/ 99 w 102"/>
                <a:gd name="T3" fmla="*/ 4 h 98"/>
                <a:gd name="T4" fmla="*/ 95 w 102"/>
                <a:gd name="T5" fmla="*/ 13 h 98"/>
                <a:gd name="T6" fmla="*/ 87 w 102"/>
                <a:gd name="T7" fmla="*/ 27 h 98"/>
                <a:gd name="T8" fmla="*/ 75 w 102"/>
                <a:gd name="T9" fmla="*/ 42 h 98"/>
                <a:gd name="T10" fmla="*/ 60 w 102"/>
                <a:gd name="T11" fmla="*/ 59 h 98"/>
                <a:gd name="T12" fmla="*/ 43 w 102"/>
                <a:gd name="T13" fmla="*/ 75 h 98"/>
                <a:gd name="T14" fmla="*/ 23 w 102"/>
                <a:gd name="T15" fmla="*/ 89 h 98"/>
                <a:gd name="T16" fmla="*/ 0 w 102"/>
                <a:gd name="T17" fmla="*/ 98 h 98"/>
                <a:gd name="T18" fmla="*/ 5 w 102"/>
                <a:gd name="T19" fmla="*/ 95 h 98"/>
                <a:gd name="T20" fmla="*/ 15 w 102"/>
                <a:gd name="T21" fmla="*/ 86 h 98"/>
                <a:gd name="T22" fmla="*/ 31 w 102"/>
                <a:gd name="T23" fmla="*/ 72 h 98"/>
                <a:gd name="T24" fmla="*/ 49 w 102"/>
                <a:gd name="T25" fmla="*/ 55 h 98"/>
                <a:gd name="T26" fmla="*/ 67 w 102"/>
                <a:gd name="T27" fmla="*/ 39 h 98"/>
                <a:gd name="T28" fmla="*/ 83 w 102"/>
                <a:gd name="T29" fmla="*/ 22 h 98"/>
                <a:gd name="T30" fmla="*/ 96 w 102"/>
                <a:gd name="T31" fmla="*/ 9 h 98"/>
                <a:gd name="T32" fmla="*/ 102 w 102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98">
                  <a:moveTo>
                    <a:pt x="102" y="0"/>
                  </a:moveTo>
                  <a:lnTo>
                    <a:pt x="99" y="4"/>
                  </a:lnTo>
                  <a:lnTo>
                    <a:pt x="95" y="13"/>
                  </a:lnTo>
                  <a:lnTo>
                    <a:pt x="87" y="27"/>
                  </a:lnTo>
                  <a:lnTo>
                    <a:pt x="75" y="42"/>
                  </a:lnTo>
                  <a:lnTo>
                    <a:pt x="60" y="59"/>
                  </a:lnTo>
                  <a:lnTo>
                    <a:pt x="43" y="75"/>
                  </a:lnTo>
                  <a:lnTo>
                    <a:pt x="23" y="89"/>
                  </a:lnTo>
                  <a:lnTo>
                    <a:pt x="0" y="98"/>
                  </a:lnTo>
                  <a:lnTo>
                    <a:pt x="5" y="95"/>
                  </a:lnTo>
                  <a:lnTo>
                    <a:pt x="15" y="86"/>
                  </a:lnTo>
                  <a:lnTo>
                    <a:pt x="31" y="72"/>
                  </a:lnTo>
                  <a:lnTo>
                    <a:pt x="49" y="55"/>
                  </a:lnTo>
                  <a:lnTo>
                    <a:pt x="67" y="39"/>
                  </a:lnTo>
                  <a:lnTo>
                    <a:pt x="83" y="22"/>
                  </a:lnTo>
                  <a:lnTo>
                    <a:pt x="96" y="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8" name="Freeform 140"/>
            <p:cNvSpPr>
              <a:spLocks/>
            </p:cNvSpPr>
            <p:nvPr/>
          </p:nvSpPr>
          <p:spPr bwMode="auto">
            <a:xfrm>
              <a:off x="1405" y="285"/>
              <a:ext cx="669" cy="666"/>
            </a:xfrm>
            <a:custGeom>
              <a:avLst/>
              <a:gdLst>
                <a:gd name="T0" fmla="*/ 822 w 1140"/>
                <a:gd name="T1" fmla="*/ 14 h 1447"/>
                <a:gd name="T2" fmla="*/ 823 w 1140"/>
                <a:gd name="T3" fmla="*/ 13 h 1447"/>
                <a:gd name="T4" fmla="*/ 828 w 1140"/>
                <a:gd name="T5" fmla="*/ 12 h 1447"/>
                <a:gd name="T6" fmla="*/ 836 w 1140"/>
                <a:gd name="T7" fmla="*/ 9 h 1447"/>
                <a:gd name="T8" fmla="*/ 845 w 1140"/>
                <a:gd name="T9" fmla="*/ 6 h 1447"/>
                <a:gd name="T10" fmla="*/ 858 w 1140"/>
                <a:gd name="T11" fmla="*/ 4 h 1447"/>
                <a:gd name="T12" fmla="*/ 872 w 1140"/>
                <a:gd name="T13" fmla="*/ 1 h 1447"/>
                <a:gd name="T14" fmla="*/ 891 w 1140"/>
                <a:gd name="T15" fmla="*/ 0 h 1447"/>
                <a:gd name="T16" fmla="*/ 910 w 1140"/>
                <a:gd name="T17" fmla="*/ 0 h 1447"/>
                <a:gd name="T18" fmla="*/ 932 w 1140"/>
                <a:gd name="T19" fmla="*/ 3 h 1447"/>
                <a:gd name="T20" fmla="*/ 957 w 1140"/>
                <a:gd name="T21" fmla="*/ 7 h 1447"/>
                <a:gd name="T22" fmla="*/ 983 w 1140"/>
                <a:gd name="T23" fmla="*/ 14 h 1447"/>
                <a:gd name="T24" fmla="*/ 1011 w 1140"/>
                <a:gd name="T25" fmla="*/ 24 h 1447"/>
                <a:gd name="T26" fmla="*/ 1041 w 1140"/>
                <a:gd name="T27" fmla="*/ 38 h 1447"/>
                <a:gd name="T28" fmla="*/ 1072 w 1140"/>
                <a:gd name="T29" fmla="*/ 57 h 1447"/>
                <a:gd name="T30" fmla="*/ 1105 w 1140"/>
                <a:gd name="T31" fmla="*/ 79 h 1447"/>
                <a:gd name="T32" fmla="*/ 1140 w 1140"/>
                <a:gd name="T33" fmla="*/ 105 h 1447"/>
                <a:gd name="T34" fmla="*/ 991 w 1140"/>
                <a:gd name="T35" fmla="*/ 1438 h 1447"/>
                <a:gd name="T36" fmla="*/ 989 w 1140"/>
                <a:gd name="T37" fmla="*/ 1438 h 1447"/>
                <a:gd name="T38" fmla="*/ 983 w 1140"/>
                <a:gd name="T39" fmla="*/ 1439 h 1447"/>
                <a:gd name="T40" fmla="*/ 973 w 1140"/>
                <a:gd name="T41" fmla="*/ 1440 h 1447"/>
                <a:gd name="T42" fmla="*/ 960 w 1140"/>
                <a:gd name="T43" fmla="*/ 1442 h 1447"/>
                <a:gd name="T44" fmla="*/ 944 w 1140"/>
                <a:gd name="T45" fmla="*/ 1444 h 1447"/>
                <a:gd name="T46" fmla="*/ 925 w 1140"/>
                <a:gd name="T47" fmla="*/ 1445 h 1447"/>
                <a:gd name="T48" fmla="*/ 906 w 1140"/>
                <a:gd name="T49" fmla="*/ 1446 h 1447"/>
                <a:gd name="T50" fmla="*/ 884 w 1140"/>
                <a:gd name="T51" fmla="*/ 1447 h 1447"/>
                <a:gd name="T52" fmla="*/ 861 w 1140"/>
                <a:gd name="T53" fmla="*/ 1447 h 1447"/>
                <a:gd name="T54" fmla="*/ 837 w 1140"/>
                <a:gd name="T55" fmla="*/ 1446 h 1447"/>
                <a:gd name="T56" fmla="*/ 811 w 1140"/>
                <a:gd name="T57" fmla="*/ 1444 h 1447"/>
                <a:gd name="T58" fmla="*/ 787 w 1140"/>
                <a:gd name="T59" fmla="*/ 1440 h 1447"/>
                <a:gd name="T60" fmla="*/ 763 w 1140"/>
                <a:gd name="T61" fmla="*/ 1435 h 1447"/>
                <a:gd name="T62" fmla="*/ 740 w 1140"/>
                <a:gd name="T63" fmla="*/ 1430 h 1447"/>
                <a:gd name="T64" fmla="*/ 718 w 1140"/>
                <a:gd name="T65" fmla="*/ 1422 h 1447"/>
                <a:gd name="T66" fmla="*/ 697 w 1140"/>
                <a:gd name="T67" fmla="*/ 1411 h 1447"/>
                <a:gd name="T68" fmla="*/ 0 w 1140"/>
                <a:gd name="T69" fmla="*/ 1373 h 1447"/>
                <a:gd name="T70" fmla="*/ 111 w 1140"/>
                <a:gd name="T71" fmla="*/ 170 h 1447"/>
                <a:gd name="T72" fmla="*/ 822 w 1140"/>
                <a:gd name="T73" fmla="*/ 14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0" h="1447">
                  <a:moveTo>
                    <a:pt x="822" y="14"/>
                  </a:moveTo>
                  <a:lnTo>
                    <a:pt x="823" y="13"/>
                  </a:lnTo>
                  <a:lnTo>
                    <a:pt x="828" y="12"/>
                  </a:lnTo>
                  <a:lnTo>
                    <a:pt x="836" y="9"/>
                  </a:lnTo>
                  <a:lnTo>
                    <a:pt x="845" y="6"/>
                  </a:lnTo>
                  <a:lnTo>
                    <a:pt x="858" y="4"/>
                  </a:lnTo>
                  <a:lnTo>
                    <a:pt x="872" y="1"/>
                  </a:lnTo>
                  <a:lnTo>
                    <a:pt x="891" y="0"/>
                  </a:lnTo>
                  <a:lnTo>
                    <a:pt x="910" y="0"/>
                  </a:lnTo>
                  <a:lnTo>
                    <a:pt x="932" y="3"/>
                  </a:lnTo>
                  <a:lnTo>
                    <a:pt x="957" y="7"/>
                  </a:lnTo>
                  <a:lnTo>
                    <a:pt x="983" y="14"/>
                  </a:lnTo>
                  <a:lnTo>
                    <a:pt x="1011" y="24"/>
                  </a:lnTo>
                  <a:lnTo>
                    <a:pt x="1041" y="38"/>
                  </a:lnTo>
                  <a:lnTo>
                    <a:pt x="1072" y="57"/>
                  </a:lnTo>
                  <a:lnTo>
                    <a:pt x="1105" y="79"/>
                  </a:lnTo>
                  <a:lnTo>
                    <a:pt x="1140" y="105"/>
                  </a:lnTo>
                  <a:lnTo>
                    <a:pt x="991" y="1438"/>
                  </a:lnTo>
                  <a:lnTo>
                    <a:pt x="989" y="1438"/>
                  </a:lnTo>
                  <a:lnTo>
                    <a:pt x="983" y="1439"/>
                  </a:lnTo>
                  <a:lnTo>
                    <a:pt x="973" y="1440"/>
                  </a:lnTo>
                  <a:lnTo>
                    <a:pt x="960" y="1442"/>
                  </a:lnTo>
                  <a:lnTo>
                    <a:pt x="944" y="1444"/>
                  </a:lnTo>
                  <a:lnTo>
                    <a:pt x="925" y="1445"/>
                  </a:lnTo>
                  <a:lnTo>
                    <a:pt x="906" y="1446"/>
                  </a:lnTo>
                  <a:lnTo>
                    <a:pt x="884" y="1447"/>
                  </a:lnTo>
                  <a:lnTo>
                    <a:pt x="861" y="1447"/>
                  </a:lnTo>
                  <a:lnTo>
                    <a:pt x="837" y="1446"/>
                  </a:lnTo>
                  <a:lnTo>
                    <a:pt x="811" y="1444"/>
                  </a:lnTo>
                  <a:lnTo>
                    <a:pt x="787" y="1440"/>
                  </a:lnTo>
                  <a:lnTo>
                    <a:pt x="763" y="1435"/>
                  </a:lnTo>
                  <a:lnTo>
                    <a:pt x="740" y="1430"/>
                  </a:lnTo>
                  <a:lnTo>
                    <a:pt x="718" y="1422"/>
                  </a:lnTo>
                  <a:lnTo>
                    <a:pt x="697" y="1411"/>
                  </a:lnTo>
                  <a:lnTo>
                    <a:pt x="0" y="1373"/>
                  </a:lnTo>
                  <a:lnTo>
                    <a:pt x="111" y="170"/>
                  </a:lnTo>
                  <a:lnTo>
                    <a:pt x="822" y="14"/>
                  </a:lnTo>
                  <a:close/>
                </a:path>
              </a:pathLst>
            </a:custGeom>
            <a:solidFill>
              <a:srgbClr val="BAE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9" name="Freeform 141"/>
            <p:cNvSpPr>
              <a:spLocks/>
            </p:cNvSpPr>
            <p:nvPr/>
          </p:nvSpPr>
          <p:spPr bwMode="auto">
            <a:xfrm>
              <a:off x="1392" y="294"/>
              <a:ext cx="546" cy="641"/>
            </a:xfrm>
            <a:custGeom>
              <a:avLst/>
              <a:gdLst>
                <a:gd name="T0" fmla="*/ 930 w 930"/>
                <a:gd name="T1" fmla="*/ 6 h 1392"/>
                <a:gd name="T2" fmla="*/ 783 w 930"/>
                <a:gd name="T3" fmla="*/ 1392 h 1392"/>
                <a:gd name="T4" fmla="*/ 0 w 930"/>
                <a:gd name="T5" fmla="*/ 1366 h 1392"/>
                <a:gd name="T6" fmla="*/ 134 w 930"/>
                <a:gd name="T7" fmla="*/ 150 h 1392"/>
                <a:gd name="T8" fmla="*/ 136 w 930"/>
                <a:gd name="T9" fmla="*/ 150 h 1392"/>
                <a:gd name="T10" fmla="*/ 142 w 930"/>
                <a:gd name="T11" fmla="*/ 147 h 1392"/>
                <a:gd name="T12" fmla="*/ 152 w 930"/>
                <a:gd name="T13" fmla="*/ 145 h 1392"/>
                <a:gd name="T14" fmla="*/ 166 w 930"/>
                <a:gd name="T15" fmla="*/ 142 h 1392"/>
                <a:gd name="T16" fmla="*/ 184 w 930"/>
                <a:gd name="T17" fmla="*/ 138 h 1392"/>
                <a:gd name="T18" fmla="*/ 204 w 930"/>
                <a:gd name="T19" fmla="*/ 133 h 1392"/>
                <a:gd name="T20" fmla="*/ 227 w 930"/>
                <a:gd name="T21" fmla="*/ 128 h 1392"/>
                <a:gd name="T22" fmla="*/ 253 w 930"/>
                <a:gd name="T23" fmla="*/ 122 h 1392"/>
                <a:gd name="T24" fmla="*/ 280 w 930"/>
                <a:gd name="T25" fmla="*/ 115 h 1392"/>
                <a:gd name="T26" fmla="*/ 310 w 930"/>
                <a:gd name="T27" fmla="*/ 108 h 1392"/>
                <a:gd name="T28" fmla="*/ 343 w 930"/>
                <a:gd name="T29" fmla="*/ 101 h 1392"/>
                <a:gd name="T30" fmla="*/ 376 w 930"/>
                <a:gd name="T31" fmla="*/ 93 h 1392"/>
                <a:gd name="T32" fmla="*/ 409 w 930"/>
                <a:gd name="T33" fmla="*/ 86 h 1392"/>
                <a:gd name="T34" fmla="*/ 445 w 930"/>
                <a:gd name="T35" fmla="*/ 78 h 1392"/>
                <a:gd name="T36" fmla="*/ 481 w 930"/>
                <a:gd name="T37" fmla="*/ 70 h 1392"/>
                <a:gd name="T38" fmla="*/ 518 w 930"/>
                <a:gd name="T39" fmla="*/ 63 h 1392"/>
                <a:gd name="T40" fmla="*/ 553 w 930"/>
                <a:gd name="T41" fmla="*/ 55 h 1392"/>
                <a:gd name="T42" fmla="*/ 590 w 930"/>
                <a:gd name="T43" fmla="*/ 48 h 1392"/>
                <a:gd name="T44" fmla="*/ 626 w 930"/>
                <a:gd name="T45" fmla="*/ 41 h 1392"/>
                <a:gd name="T46" fmla="*/ 660 w 930"/>
                <a:gd name="T47" fmla="*/ 34 h 1392"/>
                <a:gd name="T48" fmla="*/ 695 w 930"/>
                <a:gd name="T49" fmla="*/ 28 h 1392"/>
                <a:gd name="T50" fmla="*/ 728 w 930"/>
                <a:gd name="T51" fmla="*/ 22 h 1392"/>
                <a:gd name="T52" fmla="*/ 760 w 930"/>
                <a:gd name="T53" fmla="*/ 16 h 1392"/>
                <a:gd name="T54" fmla="*/ 789 w 930"/>
                <a:gd name="T55" fmla="*/ 11 h 1392"/>
                <a:gd name="T56" fmla="*/ 817 w 930"/>
                <a:gd name="T57" fmla="*/ 8 h 1392"/>
                <a:gd name="T58" fmla="*/ 842 w 930"/>
                <a:gd name="T59" fmla="*/ 4 h 1392"/>
                <a:gd name="T60" fmla="*/ 864 w 930"/>
                <a:gd name="T61" fmla="*/ 2 h 1392"/>
                <a:gd name="T62" fmla="*/ 885 w 930"/>
                <a:gd name="T63" fmla="*/ 1 h 1392"/>
                <a:gd name="T64" fmla="*/ 901 w 930"/>
                <a:gd name="T65" fmla="*/ 0 h 1392"/>
                <a:gd name="T66" fmla="*/ 915 w 930"/>
                <a:gd name="T67" fmla="*/ 1 h 1392"/>
                <a:gd name="T68" fmla="*/ 924 w 930"/>
                <a:gd name="T69" fmla="*/ 2 h 1392"/>
                <a:gd name="T70" fmla="*/ 930 w 930"/>
                <a:gd name="T71" fmla="*/ 6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0" h="1392">
                  <a:moveTo>
                    <a:pt x="930" y="6"/>
                  </a:moveTo>
                  <a:lnTo>
                    <a:pt x="783" y="1392"/>
                  </a:lnTo>
                  <a:lnTo>
                    <a:pt x="0" y="1366"/>
                  </a:lnTo>
                  <a:lnTo>
                    <a:pt x="134" y="150"/>
                  </a:lnTo>
                  <a:lnTo>
                    <a:pt x="136" y="150"/>
                  </a:lnTo>
                  <a:lnTo>
                    <a:pt x="142" y="147"/>
                  </a:lnTo>
                  <a:lnTo>
                    <a:pt x="152" y="145"/>
                  </a:lnTo>
                  <a:lnTo>
                    <a:pt x="166" y="142"/>
                  </a:lnTo>
                  <a:lnTo>
                    <a:pt x="184" y="138"/>
                  </a:lnTo>
                  <a:lnTo>
                    <a:pt x="204" y="133"/>
                  </a:lnTo>
                  <a:lnTo>
                    <a:pt x="227" y="128"/>
                  </a:lnTo>
                  <a:lnTo>
                    <a:pt x="253" y="122"/>
                  </a:lnTo>
                  <a:lnTo>
                    <a:pt x="280" y="115"/>
                  </a:lnTo>
                  <a:lnTo>
                    <a:pt x="310" y="108"/>
                  </a:lnTo>
                  <a:lnTo>
                    <a:pt x="343" y="101"/>
                  </a:lnTo>
                  <a:lnTo>
                    <a:pt x="376" y="93"/>
                  </a:lnTo>
                  <a:lnTo>
                    <a:pt x="409" y="86"/>
                  </a:lnTo>
                  <a:lnTo>
                    <a:pt x="445" y="78"/>
                  </a:lnTo>
                  <a:lnTo>
                    <a:pt x="481" y="70"/>
                  </a:lnTo>
                  <a:lnTo>
                    <a:pt x="518" y="63"/>
                  </a:lnTo>
                  <a:lnTo>
                    <a:pt x="553" y="55"/>
                  </a:lnTo>
                  <a:lnTo>
                    <a:pt x="590" y="48"/>
                  </a:lnTo>
                  <a:lnTo>
                    <a:pt x="626" y="41"/>
                  </a:lnTo>
                  <a:lnTo>
                    <a:pt x="660" y="34"/>
                  </a:lnTo>
                  <a:lnTo>
                    <a:pt x="695" y="28"/>
                  </a:lnTo>
                  <a:lnTo>
                    <a:pt x="728" y="22"/>
                  </a:lnTo>
                  <a:lnTo>
                    <a:pt x="760" y="16"/>
                  </a:lnTo>
                  <a:lnTo>
                    <a:pt x="789" y="11"/>
                  </a:lnTo>
                  <a:lnTo>
                    <a:pt x="817" y="8"/>
                  </a:lnTo>
                  <a:lnTo>
                    <a:pt x="842" y="4"/>
                  </a:lnTo>
                  <a:lnTo>
                    <a:pt x="864" y="2"/>
                  </a:lnTo>
                  <a:lnTo>
                    <a:pt x="885" y="1"/>
                  </a:lnTo>
                  <a:lnTo>
                    <a:pt x="901" y="0"/>
                  </a:lnTo>
                  <a:lnTo>
                    <a:pt x="915" y="1"/>
                  </a:lnTo>
                  <a:lnTo>
                    <a:pt x="924" y="2"/>
                  </a:lnTo>
                  <a:lnTo>
                    <a:pt x="930" y="6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0" name="Freeform 142"/>
            <p:cNvSpPr>
              <a:spLocks/>
            </p:cNvSpPr>
            <p:nvPr/>
          </p:nvSpPr>
          <p:spPr bwMode="auto">
            <a:xfrm>
              <a:off x="1752" y="317"/>
              <a:ext cx="132" cy="598"/>
            </a:xfrm>
            <a:custGeom>
              <a:avLst/>
              <a:gdLst>
                <a:gd name="T0" fmla="*/ 0 w 223"/>
                <a:gd name="T1" fmla="*/ 33 h 1298"/>
                <a:gd name="T2" fmla="*/ 5 w 223"/>
                <a:gd name="T3" fmla="*/ 69 h 1298"/>
                <a:gd name="T4" fmla="*/ 20 w 223"/>
                <a:gd name="T5" fmla="*/ 171 h 1298"/>
                <a:gd name="T6" fmla="*/ 39 w 223"/>
                <a:gd name="T7" fmla="*/ 322 h 1298"/>
                <a:gd name="T8" fmla="*/ 58 w 223"/>
                <a:gd name="T9" fmla="*/ 507 h 1298"/>
                <a:gd name="T10" fmla="*/ 72 w 223"/>
                <a:gd name="T11" fmla="*/ 712 h 1298"/>
                <a:gd name="T12" fmla="*/ 78 w 223"/>
                <a:gd name="T13" fmla="*/ 923 h 1298"/>
                <a:gd name="T14" fmla="*/ 70 w 223"/>
                <a:gd name="T15" fmla="*/ 1123 h 1298"/>
                <a:gd name="T16" fmla="*/ 44 w 223"/>
                <a:gd name="T17" fmla="*/ 1298 h 1298"/>
                <a:gd name="T18" fmla="*/ 223 w 223"/>
                <a:gd name="T19" fmla="*/ 0 h 1298"/>
                <a:gd name="T20" fmla="*/ 0 w 223"/>
                <a:gd name="T21" fmla="*/ 3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1298">
                  <a:moveTo>
                    <a:pt x="0" y="33"/>
                  </a:moveTo>
                  <a:lnTo>
                    <a:pt x="5" y="69"/>
                  </a:lnTo>
                  <a:lnTo>
                    <a:pt x="20" y="171"/>
                  </a:lnTo>
                  <a:lnTo>
                    <a:pt x="39" y="322"/>
                  </a:lnTo>
                  <a:lnTo>
                    <a:pt x="58" y="507"/>
                  </a:lnTo>
                  <a:lnTo>
                    <a:pt x="72" y="712"/>
                  </a:lnTo>
                  <a:lnTo>
                    <a:pt x="78" y="923"/>
                  </a:lnTo>
                  <a:lnTo>
                    <a:pt x="70" y="1123"/>
                  </a:lnTo>
                  <a:lnTo>
                    <a:pt x="44" y="1298"/>
                  </a:lnTo>
                  <a:lnTo>
                    <a:pt x="223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7D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1" name="Freeform 143"/>
            <p:cNvSpPr>
              <a:spLocks/>
            </p:cNvSpPr>
            <p:nvPr/>
          </p:nvSpPr>
          <p:spPr bwMode="auto">
            <a:xfrm>
              <a:off x="1963" y="317"/>
              <a:ext cx="116" cy="630"/>
            </a:xfrm>
            <a:custGeom>
              <a:avLst/>
              <a:gdLst>
                <a:gd name="T0" fmla="*/ 133 w 198"/>
                <a:gd name="T1" fmla="*/ 0 h 1368"/>
                <a:gd name="T2" fmla="*/ 0 w 198"/>
                <a:gd name="T3" fmla="*/ 1368 h 1368"/>
                <a:gd name="T4" fmla="*/ 40 w 198"/>
                <a:gd name="T5" fmla="*/ 1367 h 1368"/>
                <a:gd name="T6" fmla="*/ 198 w 198"/>
                <a:gd name="T7" fmla="*/ 70 h 1368"/>
                <a:gd name="T8" fmla="*/ 133 w 198"/>
                <a:gd name="T9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368">
                  <a:moveTo>
                    <a:pt x="133" y="0"/>
                  </a:moveTo>
                  <a:lnTo>
                    <a:pt x="0" y="1368"/>
                  </a:lnTo>
                  <a:lnTo>
                    <a:pt x="40" y="1367"/>
                  </a:lnTo>
                  <a:lnTo>
                    <a:pt x="198" y="7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2" name="Freeform 144"/>
            <p:cNvSpPr>
              <a:spLocks/>
            </p:cNvSpPr>
            <p:nvPr/>
          </p:nvSpPr>
          <p:spPr bwMode="auto">
            <a:xfrm>
              <a:off x="1877" y="397"/>
              <a:ext cx="191" cy="38"/>
            </a:xfrm>
            <a:custGeom>
              <a:avLst/>
              <a:gdLst>
                <a:gd name="T0" fmla="*/ 324 w 324"/>
                <a:gd name="T1" fmla="*/ 83 h 83"/>
                <a:gd name="T2" fmla="*/ 323 w 324"/>
                <a:gd name="T3" fmla="*/ 82 h 83"/>
                <a:gd name="T4" fmla="*/ 319 w 324"/>
                <a:gd name="T5" fmla="*/ 77 h 83"/>
                <a:gd name="T6" fmla="*/ 312 w 324"/>
                <a:gd name="T7" fmla="*/ 72 h 83"/>
                <a:gd name="T8" fmla="*/ 302 w 324"/>
                <a:gd name="T9" fmla="*/ 65 h 83"/>
                <a:gd name="T10" fmla="*/ 291 w 324"/>
                <a:gd name="T11" fmla="*/ 57 h 83"/>
                <a:gd name="T12" fmla="*/ 276 w 324"/>
                <a:gd name="T13" fmla="*/ 48 h 83"/>
                <a:gd name="T14" fmla="*/ 260 w 324"/>
                <a:gd name="T15" fmla="*/ 37 h 83"/>
                <a:gd name="T16" fmla="*/ 240 w 324"/>
                <a:gd name="T17" fmla="*/ 28 h 83"/>
                <a:gd name="T18" fmla="*/ 218 w 324"/>
                <a:gd name="T19" fmla="*/ 20 h 83"/>
                <a:gd name="T20" fmla="*/ 194 w 324"/>
                <a:gd name="T21" fmla="*/ 12 h 83"/>
                <a:gd name="T22" fmla="*/ 168 w 324"/>
                <a:gd name="T23" fmla="*/ 6 h 83"/>
                <a:gd name="T24" fmla="*/ 138 w 324"/>
                <a:gd name="T25" fmla="*/ 1 h 83"/>
                <a:gd name="T26" fmla="*/ 107 w 324"/>
                <a:gd name="T27" fmla="*/ 0 h 83"/>
                <a:gd name="T28" fmla="*/ 73 w 324"/>
                <a:gd name="T29" fmla="*/ 0 h 83"/>
                <a:gd name="T30" fmla="*/ 38 w 324"/>
                <a:gd name="T31" fmla="*/ 5 h 83"/>
                <a:gd name="T32" fmla="*/ 0 w 324"/>
                <a:gd name="T33" fmla="*/ 13 h 83"/>
                <a:gd name="T34" fmla="*/ 3 w 324"/>
                <a:gd name="T35" fmla="*/ 13 h 83"/>
                <a:gd name="T36" fmla="*/ 11 w 324"/>
                <a:gd name="T37" fmla="*/ 14 h 83"/>
                <a:gd name="T38" fmla="*/ 25 w 324"/>
                <a:gd name="T39" fmla="*/ 15 h 83"/>
                <a:gd name="T40" fmla="*/ 43 w 324"/>
                <a:gd name="T41" fmla="*/ 18 h 83"/>
                <a:gd name="T42" fmla="*/ 64 w 324"/>
                <a:gd name="T43" fmla="*/ 20 h 83"/>
                <a:gd name="T44" fmla="*/ 88 w 324"/>
                <a:gd name="T45" fmla="*/ 23 h 83"/>
                <a:gd name="T46" fmla="*/ 115 w 324"/>
                <a:gd name="T47" fmla="*/ 27 h 83"/>
                <a:gd name="T48" fmla="*/ 142 w 324"/>
                <a:gd name="T49" fmla="*/ 31 h 83"/>
                <a:gd name="T50" fmla="*/ 171 w 324"/>
                <a:gd name="T51" fmla="*/ 36 h 83"/>
                <a:gd name="T52" fmla="*/ 199 w 324"/>
                <a:gd name="T53" fmla="*/ 42 h 83"/>
                <a:gd name="T54" fmla="*/ 226 w 324"/>
                <a:gd name="T55" fmla="*/ 48 h 83"/>
                <a:gd name="T56" fmla="*/ 252 w 324"/>
                <a:gd name="T57" fmla="*/ 53 h 83"/>
                <a:gd name="T58" fmla="*/ 275 w 324"/>
                <a:gd name="T59" fmla="*/ 60 h 83"/>
                <a:gd name="T60" fmla="*/ 296 w 324"/>
                <a:gd name="T61" fmla="*/ 67 h 83"/>
                <a:gd name="T62" fmla="*/ 312 w 324"/>
                <a:gd name="T63" fmla="*/ 75 h 83"/>
                <a:gd name="T64" fmla="*/ 324 w 324"/>
                <a:gd name="T6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4" h="83">
                  <a:moveTo>
                    <a:pt x="324" y="83"/>
                  </a:moveTo>
                  <a:lnTo>
                    <a:pt x="323" y="82"/>
                  </a:lnTo>
                  <a:lnTo>
                    <a:pt x="319" y="77"/>
                  </a:lnTo>
                  <a:lnTo>
                    <a:pt x="312" y="72"/>
                  </a:lnTo>
                  <a:lnTo>
                    <a:pt x="302" y="65"/>
                  </a:lnTo>
                  <a:lnTo>
                    <a:pt x="291" y="57"/>
                  </a:lnTo>
                  <a:lnTo>
                    <a:pt x="276" y="48"/>
                  </a:lnTo>
                  <a:lnTo>
                    <a:pt x="260" y="37"/>
                  </a:lnTo>
                  <a:lnTo>
                    <a:pt x="240" y="28"/>
                  </a:lnTo>
                  <a:lnTo>
                    <a:pt x="218" y="20"/>
                  </a:lnTo>
                  <a:lnTo>
                    <a:pt x="194" y="12"/>
                  </a:lnTo>
                  <a:lnTo>
                    <a:pt x="168" y="6"/>
                  </a:lnTo>
                  <a:lnTo>
                    <a:pt x="138" y="1"/>
                  </a:lnTo>
                  <a:lnTo>
                    <a:pt x="107" y="0"/>
                  </a:lnTo>
                  <a:lnTo>
                    <a:pt x="73" y="0"/>
                  </a:lnTo>
                  <a:lnTo>
                    <a:pt x="38" y="5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11" y="14"/>
                  </a:lnTo>
                  <a:lnTo>
                    <a:pt x="25" y="15"/>
                  </a:lnTo>
                  <a:lnTo>
                    <a:pt x="43" y="18"/>
                  </a:lnTo>
                  <a:lnTo>
                    <a:pt x="64" y="20"/>
                  </a:lnTo>
                  <a:lnTo>
                    <a:pt x="88" y="23"/>
                  </a:lnTo>
                  <a:lnTo>
                    <a:pt x="115" y="27"/>
                  </a:lnTo>
                  <a:lnTo>
                    <a:pt x="142" y="31"/>
                  </a:lnTo>
                  <a:lnTo>
                    <a:pt x="171" y="36"/>
                  </a:lnTo>
                  <a:lnTo>
                    <a:pt x="199" y="42"/>
                  </a:lnTo>
                  <a:lnTo>
                    <a:pt x="226" y="48"/>
                  </a:lnTo>
                  <a:lnTo>
                    <a:pt x="252" y="53"/>
                  </a:lnTo>
                  <a:lnTo>
                    <a:pt x="275" y="60"/>
                  </a:lnTo>
                  <a:lnTo>
                    <a:pt x="296" y="67"/>
                  </a:lnTo>
                  <a:lnTo>
                    <a:pt x="312" y="75"/>
                  </a:lnTo>
                  <a:lnTo>
                    <a:pt x="324" y="83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3" name="Freeform 145"/>
            <p:cNvSpPr>
              <a:spLocks/>
            </p:cNvSpPr>
            <p:nvPr/>
          </p:nvSpPr>
          <p:spPr bwMode="auto">
            <a:xfrm>
              <a:off x="1877" y="429"/>
              <a:ext cx="191" cy="41"/>
            </a:xfrm>
            <a:custGeom>
              <a:avLst/>
              <a:gdLst>
                <a:gd name="T0" fmla="*/ 324 w 324"/>
                <a:gd name="T1" fmla="*/ 87 h 87"/>
                <a:gd name="T2" fmla="*/ 323 w 324"/>
                <a:gd name="T3" fmla="*/ 86 h 87"/>
                <a:gd name="T4" fmla="*/ 317 w 324"/>
                <a:gd name="T5" fmla="*/ 82 h 87"/>
                <a:gd name="T6" fmla="*/ 309 w 324"/>
                <a:gd name="T7" fmla="*/ 75 h 87"/>
                <a:gd name="T8" fmla="*/ 298 w 324"/>
                <a:gd name="T9" fmla="*/ 67 h 87"/>
                <a:gd name="T10" fmla="*/ 284 w 324"/>
                <a:gd name="T11" fmla="*/ 57 h 87"/>
                <a:gd name="T12" fmla="*/ 268 w 324"/>
                <a:gd name="T13" fmla="*/ 47 h 87"/>
                <a:gd name="T14" fmla="*/ 248 w 324"/>
                <a:gd name="T15" fmla="*/ 38 h 87"/>
                <a:gd name="T16" fmla="*/ 228 w 324"/>
                <a:gd name="T17" fmla="*/ 27 h 87"/>
                <a:gd name="T18" fmla="*/ 205 w 324"/>
                <a:gd name="T19" fmla="*/ 18 h 87"/>
                <a:gd name="T20" fmla="*/ 179 w 324"/>
                <a:gd name="T21" fmla="*/ 10 h 87"/>
                <a:gd name="T22" fmla="*/ 153 w 324"/>
                <a:gd name="T23" fmla="*/ 4 h 87"/>
                <a:gd name="T24" fmla="*/ 124 w 324"/>
                <a:gd name="T25" fmla="*/ 0 h 87"/>
                <a:gd name="T26" fmla="*/ 94 w 324"/>
                <a:gd name="T27" fmla="*/ 0 h 87"/>
                <a:gd name="T28" fmla="*/ 64 w 324"/>
                <a:gd name="T29" fmla="*/ 2 h 87"/>
                <a:gd name="T30" fmla="*/ 32 w 324"/>
                <a:gd name="T31" fmla="*/ 8 h 87"/>
                <a:gd name="T32" fmla="*/ 0 w 324"/>
                <a:gd name="T33" fmla="*/ 18 h 87"/>
                <a:gd name="T34" fmla="*/ 3 w 324"/>
                <a:gd name="T35" fmla="*/ 18 h 87"/>
                <a:gd name="T36" fmla="*/ 11 w 324"/>
                <a:gd name="T37" fmla="*/ 19 h 87"/>
                <a:gd name="T38" fmla="*/ 25 w 324"/>
                <a:gd name="T39" fmla="*/ 20 h 87"/>
                <a:gd name="T40" fmla="*/ 43 w 324"/>
                <a:gd name="T41" fmla="*/ 23 h 87"/>
                <a:gd name="T42" fmla="*/ 64 w 324"/>
                <a:gd name="T43" fmla="*/ 25 h 87"/>
                <a:gd name="T44" fmla="*/ 88 w 324"/>
                <a:gd name="T45" fmla="*/ 29 h 87"/>
                <a:gd name="T46" fmla="*/ 115 w 324"/>
                <a:gd name="T47" fmla="*/ 32 h 87"/>
                <a:gd name="T48" fmla="*/ 142 w 324"/>
                <a:gd name="T49" fmla="*/ 37 h 87"/>
                <a:gd name="T50" fmla="*/ 171 w 324"/>
                <a:gd name="T51" fmla="*/ 41 h 87"/>
                <a:gd name="T52" fmla="*/ 199 w 324"/>
                <a:gd name="T53" fmla="*/ 46 h 87"/>
                <a:gd name="T54" fmla="*/ 226 w 324"/>
                <a:gd name="T55" fmla="*/ 52 h 87"/>
                <a:gd name="T56" fmla="*/ 252 w 324"/>
                <a:gd name="T57" fmla="*/ 58 h 87"/>
                <a:gd name="T58" fmla="*/ 275 w 324"/>
                <a:gd name="T59" fmla="*/ 64 h 87"/>
                <a:gd name="T60" fmla="*/ 296 w 324"/>
                <a:gd name="T61" fmla="*/ 72 h 87"/>
                <a:gd name="T62" fmla="*/ 312 w 324"/>
                <a:gd name="T63" fmla="*/ 79 h 87"/>
                <a:gd name="T64" fmla="*/ 324 w 324"/>
                <a:gd name="T6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4" h="87">
                  <a:moveTo>
                    <a:pt x="324" y="87"/>
                  </a:moveTo>
                  <a:lnTo>
                    <a:pt x="323" y="86"/>
                  </a:lnTo>
                  <a:lnTo>
                    <a:pt x="317" y="82"/>
                  </a:lnTo>
                  <a:lnTo>
                    <a:pt x="309" y="75"/>
                  </a:lnTo>
                  <a:lnTo>
                    <a:pt x="298" y="67"/>
                  </a:lnTo>
                  <a:lnTo>
                    <a:pt x="284" y="57"/>
                  </a:lnTo>
                  <a:lnTo>
                    <a:pt x="268" y="47"/>
                  </a:lnTo>
                  <a:lnTo>
                    <a:pt x="248" y="38"/>
                  </a:lnTo>
                  <a:lnTo>
                    <a:pt x="228" y="27"/>
                  </a:lnTo>
                  <a:lnTo>
                    <a:pt x="205" y="18"/>
                  </a:lnTo>
                  <a:lnTo>
                    <a:pt x="179" y="10"/>
                  </a:lnTo>
                  <a:lnTo>
                    <a:pt x="153" y="4"/>
                  </a:lnTo>
                  <a:lnTo>
                    <a:pt x="124" y="0"/>
                  </a:lnTo>
                  <a:lnTo>
                    <a:pt x="94" y="0"/>
                  </a:lnTo>
                  <a:lnTo>
                    <a:pt x="64" y="2"/>
                  </a:lnTo>
                  <a:lnTo>
                    <a:pt x="32" y="8"/>
                  </a:lnTo>
                  <a:lnTo>
                    <a:pt x="0" y="18"/>
                  </a:lnTo>
                  <a:lnTo>
                    <a:pt x="3" y="18"/>
                  </a:lnTo>
                  <a:lnTo>
                    <a:pt x="11" y="19"/>
                  </a:lnTo>
                  <a:lnTo>
                    <a:pt x="25" y="20"/>
                  </a:lnTo>
                  <a:lnTo>
                    <a:pt x="43" y="23"/>
                  </a:lnTo>
                  <a:lnTo>
                    <a:pt x="64" y="25"/>
                  </a:lnTo>
                  <a:lnTo>
                    <a:pt x="88" y="29"/>
                  </a:lnTo>
                  <a:lnTo>
                    <a:pt x="115" y="32"/>
                  </a:lnTo>
                  <a:lnTo>
                    <a:pt x="142" y="37"/>
                  </a:lnTo>
                  <a:lnTo>
                    <a:pt x="171" y="41"/>
                  </a:lnTo>
                  <a:lnTo>
                    <a:pt x="199" y="46"/>
                  </a:lnTo>
                  <a:lnTo>
                    <a:pt x="226" y="52"/>
                  </a:lnTo>
                  <a:lnTo>
                    <a:pt x="252" y="58"/>
                  </a:lnTo>
                  <a:lnTo>
                    <a:pt x="275" y="64"/>
                  </a:lnTo>
                  <a:lnTo>
                    <a:pt x="296" y="72"/>
                  </a:lnTo>
                  <a:lnTo>
                    <a:pt x="312" y="79"/>
                  </a:lnTo>
                  <a:lnTo>
                    <a:pt x="324" y="8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4" name="Freeform 146"/>
            <p:cNvSpPr>
              <a:spLocks/>
            </p:cNvSpPr>
            <p:nvPr/>
          </p:nvSpPr>
          <p:spPr bwMode="auto">
            <a:xfrm>
              <a:off x="1820" y="832"/>
              <a:ext cx="185" cy="33"/>
            </a:xfrm>
            <a:custGeom>
              <a:avLst/>
              <a:gdLst>
                <a:gd name="T0" fmla="*/ 313 w 313"/>
                <a:gd name="T1" fmla="*/ 70 h 70"/>
                <a:gd name="T2" fmla="*/ 311 w 313"/>
                <a:gd name="T3" fmla="*/ 69 h 70"/>
                <a:gd name="T4" fmla="*/ 303 w 313"/>
                <a:gd name="T5" fmla="*/ 66 h 70"/>
                <a:gd name="T6" fmla="*/ 291 w 313"/>
                <a:gd name="T7" fmla="*/ 60 h 70"/>
                <a:gd name="T8" fmla="*/ 276 w 313"/>
                <a:gd name="T9" fmla="*/ 52 h 70"/>
                <a:gd name="T10" fmla="*/ 257 w 313"/>
                <a:gd name="T11" fmla="*/ 44 h 70"/>
                <a:gd name="T12" fmla="*/ 236 w 313"/>
                <a:gd name="T13" fmla="*/ 36 h 70"/>
                <a:gd name="T14" fmla="*/ 213 w 313"/>
                <a:gd name="T15" fmla="*/ 26 h 70"/>
                <a:gd name="T16" fmla="*/ 188 w 313"/>
                <a:gd name="T17" fmla="*/ 18 h 70"/>
                <a:gd name="T18" fmla="*/ 162 w 313"/>
                <a:gd name="T19" fmla="*/ 11 h 70"/>
                <a:gd name="T20" fmla="*/ 136 w 313"/>
                <a:gd name="T21" fmla="*/ 6 h 70"/>
                <a:gd name="T22" fmla="*/ 109 w 313"/>
                <a:gd name="T23" fmla="*/ 1 h 70"/>
                <a:gd name="T24" fmla="*/ 84 w 313"/>
                <a:gd name="T25" fmla="*/ 0 h 70"/>
                <a:gd name="T26" fmla="*/ 60 w 313"/>
                <a:gd name="T27" fmla="*/ 1 h 70"/>
                <a:gd name="T28" fmla="*/ 37 w 313"/>
                <a:gd name="T29" fmla="*/ 5 h 70"/>
                <a:gd name="T30" fmla="*/ 17 w 313"/>
                <a:gd name="T31" fmla="*/ 13 h 70"/>
                <a:gd name="T32" fmla="*/ 0 w 313"/>
                <a:gd name="T33" fmla="*/ 25 h 70"/>
                <a:gd name="T34" fmla="*/ 3 w 313"/>
                <a:gd name="T35" fmla="*/ 25 h 70"/>
                <a:gd name="T36" fmla="*/ 11 w 313"/>
                <a:gd name="T37" fmla="*/ 26 h 70"/>
                <a:gd name="T38" fmla="*/ 24 w 313"/>
                <a:gd name="T39" fmla="*/ 28 h 70"/>
                <a:gd name="T40" fmla="*/ 40 w 313"/>
                <a:gd name="T41" fmla="*/ 29 h 70"/>
                <a:gd name="T42" fmla="*/ 61 w 313"/>
                <a:gd name="T43" fmla="*/ 31 h 70"/>
                <a:gd name="T44" fmla="*/ 84 w 313"/>
                <a:gd name="T45" fmla="*/ 33 h 70"/>
                <a:gd name="T46" fmla="*/ 108 w 313"/>
                <a:gd name="T47" fmla="*/ 36 h 70"/>
                <a:gd name="T48" fmla="*/ 135 w 313"/>
                <a:gd name="T49" fmla="*/ 38 h 70"/>
                <a:gd name="T50" fmla="*/ 162 w 313"/>
                <a:gd name="T51" fmla="*/ 41 h 70"/>
                <a:gd name="T52" fmla="*/ 189 w 313"/>
                <a:gd name="T53" fmla="*/ 45 h 70"/>
                <a:gd name="T54" fmla="*/ 215 w 313"/>
                <a:gd name="T55" fmla="*/ 48 h 70"/>
                <a:gd name="T56" fmla="*/ 239 w 313"/>
                <a:gd name="T57" fmla="*/ 53 h 70"/>
                <a:gd name="T58" fmla="*/ 262 w 313"/>
                <a:gd name="T59" fmla="*/ 56 h 70"/>
                <a:gd name="T60" fmla="*/ 283 w 313"/>
                <a:gd name="T61" fmla="*/ 61 h 70"/>
                <a:gd name="T62" fmla="*/ 300 w 313"/>
                <a:gd name="T63" fmla="*/ 66 h 70"/>
                <a:gd name="T64" fmla="*/ 313 w 313"/>
                <a:gd name="T6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70">
                  <a:moveTo>
                    <a:pt x="313" y="70"/>
                  </a:moveTo>
                  <a:lnTo>
                    <a:pt x="311" y="69"/>
                  </a:lnTo>
                  <a:lnTo>
                    <a:pt x="303" y="66"/>
                  </a:lnTo>
                  <a:lnTo>
                    <a:pt x="291" y="60"/>
                  </a:lnTo>
                  <a:lnTo>
                    <a:pt x="276" y="52"/>
                  </a:lnTo>
                  <a:lnTo>
                    <a:pt x="257" y="44"/>
                  </a:lnTo>
                  <a:lnTo>
                    <a:pt x="236" y="36"/>
                  </a:lnTo>
                  <a:lnTo>
                    <a:pt x="213" y="26"/>
                  </a:lnTo>
                  <a:lnTo>
                    <a:pt x="188" y="18"/>
                  </a:lnTo>
                  <a:lnTo>
                    <a:pt x="162" y="11"/>
                  </a:lnTo>
                  <a:lnTo>
                    <a:pt x="136" y="6"/>
                  </a:lnTo>
                  <a:lnTo>
                    <a:pt x="109" y="1"/>
                  </a:lnTo>
                  <a:lnTo>
                    <a:pt x="84" y="0"/>
                  </a:lnTo>
                  <a:lnTo>
                    <a:pt x="60" y="1"/>
                  </a:lnTo>
                  <a:lnTo>
                    <a:pt x="37" y="5"/>
                  </a:lnTo>
                  <a:lnTo>
                    <a:pt x="17" y="13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1" y="26"/>
                  </a:lnTo>
                  <a:lnTo>
                    <a:pt x="24" y="28"/>
                  </a:lnTo>
                  <a:lnTo>
                    <a:pt x="40" y="29"/>
                  </a:lnTo>
                  <a:lnTo>
                    <a:pt x="61" y="31"/>
                  </a:lnTo>
                  <a:lnTo>
                    <a:pt x="84" y="33"/>
                  </a:lnTo>
                  <a:lnTo>
                    <a:pt x="108" y="36"/>
                  </a:lnTo>
                  <a:lnTo>
                    <a:pt x="135" y="38"/>
                  </a:lnTo>
                  <a:lnTo>
                    <a:pt x="162" y="41"/>
                  </a:lnTo>
                  <a:lnTo>
                    <a:pt x="189" y="45"/>
                  </a:lnTo>
                  <a:lnTo>
                    <a:pt x="215" y="48"/>
                  </a:lnTo>
                  <a:lnTo>
                    <a:pt x="239" y="53"/>
                  </a:lnTo>
                  <a:lnTo>
                    <a:pt x="262" y="56"/>
                  </a:lnTo>
                  <a:lnTo>
                    <a:pt x="283" y="61"/>
                  </a:lnTo>
                  <a:lnTo>
                    <a:pt x="300" y="66"/>
                  </a:lnTo>
                  <a:lnTo>
                    <a:pt x="313" y="7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5" name="Freeform 147"/>
            <p:cNvSpPr>
              <a:spLocks/>
            </p:cNvSpPr>
            <p:nvPr/>
          </p:nvSpPr>
          <p:spPr bwMode="auto">
            <a:xfrm>
              <a:off x="1817" y="862"/>
              <a:ext cx="184" cy="33"/>
            </a:xfrm>
            <a:custGeom>
              <a:avLst/>
              <a:gdLst>
                <a:gd name="T0" fmla="*/ 313 w 313"/>
                <a:gd name="T1" fmla="*/ 70 h 70"/>
                <a:gd name="T2" fmla="*/ 311 w 313"/>
                <a:gd name="T3" fmla="*/ 69 h 70"/>
                <a:gd name="T4" fmla="*/ 303 w 313"/>
                <a:gd name="T5" fmla="*/ 65 h 70"/>
                <a:gd name="T6" fmla="*/ 291 w 313"/>
                <a:gd name="T7" fmla="*/ 60 h 70"/>
                <a:gd name="T8" fmla="*/ 276 w 313"/>
                <a:gd name="T9" fmla="*/ 51 h 70"/>
                <a:gd name="T10" fmla="*/ 257 w 313"/>
                <a:gd name="T11" fmla="*/ 43 h 70"/>
                <a:gd name="T12" fmla="*/ 236 w 313"/>
                <a:gd name="T13" fmla="*/ 35 h 70"/>
                <a:gd name="T14" fmla="*/ 213 w 313"/>
                <a:gd name="T15" fmla="*/ 26 h 70"/>
                <a:gd name="T16" fmla="*/ 188 w 313"/>
                <a:gd name="T17" fmla="*/ 18 h 70"/>
                <a:gd name="T18" fmla="*/ 162 w 313"/>
                <a:gd name="T19" fmla="*/ 11 h 70"/>
                <a:gd name="T20" fmla="*/ 136 w 313"/>
                <a:gd name="T21" fmla="*/ 5 h 70"/>
                <a:gd name="T22" fmla="*/ 109 w 313"/>
                <a:gd name="T23" fmla="*/ 1 h 70"/>
                <a:gd name="T24" fmla="*/ 84 w 313"/>
                <a:gd name="T25" fmla="*/ 0 h 70"/>
                <a:gd name="T26" fmla="*/ 60 w 313"/>
                <a:gd name="T27" fmla="*/ 1 h 70"/>
                <a:gd name="T28" fmla="*/ 37 w 313"/>
                <a:gd name="T29" fmla="*/ 4 h 70"/>
                <a:gd name="T30" fmla="*/ 17 w 313"/>
                <a:gd name="T31" fmla="*/ 12 h 70"/>
                <a:gd name="T32" fmla="*/ 0 w 313"/>
                <a:gd name="T33" fmla="*/ 25 h 70"/>
                <a:gd name="T34" fmla="*/ 3 w 313"/>
                <a:gd name="T35" fmla="*/ 25 h 70"/>
                <a:gd name="T36" fmla="*/ 11 w 313"/>
                <a:gd name="T37" fmla="*/ 26 h 70"/>
                <a:gd name="T38" fmla="*/ 24 w 313"/>
                <a:gd name="T39" fmla="*/ 27 h 70"/>
                <a:gd name="T40" fmla="*/ 40 w 313"/>
                <a:gd name="T41" fmla="*/ 28 h 70"/>
                <a:gd name="T42" fmla="*/ 61 w 313"/>
                <a:gd name="T43" fmla="*/ 31 h 70"/>
                <a:gd name="T44" fmla="*/ 84 w 313"/>
                <a:gd name="T45" fmla="*/ 33 h 70"/>
                <a:gd name="T46" fmla="*/ 108 w 313"/>
                <a:gd name="T47" fmla="*/ 35 h 70"/>
                <a:gd name="T48" fmla="*/ 135 w 313"/>
                <a:gd name="T49" fmla="*/ 38 h 70"/>
                <a:gd name="T50" fmla="*/ 162 w 313"/>
                <a:gd name="T51" fmla="*/ 41 h 70"/>
                <a:gd name="T52" fmla="*/ 189 w 313"/>
                <a:gd name="T53" fmla="*/ 45 h 70"/>
                <a:gd name="T54" fmla="*/ 215 w 313"/>
                <a:gd name="T55" fmla="*/ 48 h 70"/>
                <a:gd name="T56" fmla="*/ 240 w 313"/>
                <a:gd name="T57" fmla="*/ 53 h 70"/>
                <a:gd name="T58" fmla="*/ 263 w 313"/>
                <a:gd name="T59" fmla="*/ 56 h 70"/>
                <a:gd name="T60" fmla="*/ 283 w 313"/>
                <a:gd name="T61" fmla="*/ 61 h 70"/>
                <a:gd name="T62" fmla="*/ 301 w 313"/>
                <a:gd name="T63" fmla="*/ 65 h 70"/>
                <a:gd name="T64" fmla="*/ 313 w 313"/>
                <a:gd name="T6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70">
                  <a:moveTo>
                    <a:pt x="313" y="70"/>
                  </a:moveTo>
                  <a:lnTo>
                    <a:pt x="311" y="69"/>
                  </a:lnTo>
                  <a:lnTo>
                    <a:pt x="303" y="65"/>
                  </a:lnTo>
                  <a:lnTo>
                    <a:pt x="291" y="60"/>
                  </a:lnTo>
                  <a:lnTo>
                    <a:pt x="276" y="51"/>
                  </a:lnTo>
                  <a:lnTo>
                    <a:pt x="257" y="43"/>
                  </a:lnTo>
                  <a:lnTo>
                    <a:pt x="236" y="35"/>
                  </a:lnTo>
                  <a:lnTo>
                    <a:pt x="213" y="26"/>
                  </a:lnTo>
                  <a:lnTo>
                    <a:pt x="188" y="18"/>
                  </a:lnTo>
                  <a:lnTo>
                    <a:pt x="162" y="11"/>
                  </a:lnTo>
                  <a:lnTo>
                    <a:pt x="136" y="5"/>
                  </a:lnTo>
                  <a:lnTo>
                    <a:pt x="109" y="1"/>
                  </a:lnTo>
                  <a:lnTo>
                    <a:pt x="84" y="0"/>
                  </a:lnTo>
                  <a:lnTo>
                    <a:pt x="60" y="1"/>
                  </a:lnTo>
                  <a:lnTo>
                    <a:pt x="37" y="4"/>
                  </a:lnTo>
                  <a:lnTo>
                    <a:pt x="17" y="12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1" y="26"/>
                  </a:lnTo>
                  <a:lnTo>
                    <a:pt x="24" y="27"/>
                  </a:lnTo>
                  <a:lnTo>
                    <a:pt x="40" y="28"/>
                  </a:lnTo>
                  <a:lnTo>
                    <a:pt x="61" y="31"/>
                  </a:lnTo>
                  <a:lnTo>
                    <a:pt x="84" y="33"/>
                  </a:lnTo>
                  <a:lnTo>
                    <a:pt x="108" y="35"/>
                  </a:lnTo>
                  <a:lnTo>
                    <a:pt x="135" y="38"/>
                  </a:lnTo>
                  <a:lnTo>
                    <a:pt x="162" y="41"/>
                  </a:lnTo>
                  <a:lnTo>
                    <a:pt x="189" y="45"/>
                  </a:lnTo>
                  <a:lnTo>
                    <a:pt x="215" y="48"/>
                  </a:lnTo>
                  <a:lnTo>
                    <a:pt x="240" y="53"/>
                  </a:lnTo>
                  <a:lnTo>
                    <a:pt x="263" y="56"/>
                  </a:lnTo>
                  <a:lnTo>
                    <a:pt x="283" y="61"/>
                  </a:lnTo>
                  <a:lnTo>
                    <a:pt x="301" y="65"/>
                  </a:lnTo>
                  <a:lnTo>
                    <a:pt x="313" y="7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6" name="Freeform 148"/>
            <p:cNvSpPr>
              <a:spLocks/>
            </p:cNvSpPr>
            <p:nvPr/>
          </p:nvSpPr>
          <p:spPr bwMode="auto">
            <a:xfrm>
              <a:off x="1945" y="399"/>
              <a:ext cx="84" cy="20"/>
            </a:xfrm>
            <a:custGeom>
              <a:avLst/>
              <a:gdLst>
                <a:gd name="T0" fmla="*/ 143 w 143"/>
                <a:gd name="T1" fmla="*/ 45 h 45"/>
                <a:gd name="T2" fmla="*/ 140 w 143"/>
                <a:gd name="T3" fmla="*/ 41 h 45"/>
                <a:gd name="T4" fmla="*/ 132 w 143"/>
                <a:gd name="T5" fmla="*/ 33 h 45"/>
                <a:gd name="T6" fmla="*/ 121 w 143"/>
                <a:gd name="T7" fmla="*/ 22 h 45"/>
                <a:gd name="T8" fmla="*/ 104 w 143"/>
                <a:gd name="T9" fmla="*/ 10 h 45"/>
                <a:gd name="T10" fmla="*/ 83 w 143"/>
                <a:gd name="T11" fmla="*/ 2 h 45"/>
                <a:gd name="T12" fmla="*/ 59 w 143"/>
                <a:gd name="T13" fmla="*/ 0 h 45"/>
                <a:gd name="T14" fmla="*/ 31 w 143"/>
                <a:gd name="T15" fmla="*/ 6 h 45"/>
                <a:gd name="T16" fmla="*/ 0 w 143"/>
                <a:gd name="T17" fmla="*/ 22 h 45"/>
                <a:gd name="T18" fmla="*/ 4 w 143"/>
                <a:gd name="T19" fmla="*/ 23 h 45"/>
                <a:gd name="T20" fmla="*/ 16 w 143"/>
                <a:gd name="T21" fmla="*/ 25 h 45"/>
                <a:gd name="T22" fmla="*/ 34 w 143"/>
                <a:gd name="T23" fmla="*/ 29 h 45"/>
                <a:gd name="T24" fmla="*/ 56 w 143"/>
                <a:gd name="T25" fmla="*/ 33 h 45"/>
                <a:gd name="T26" fmla="*/ 79 w 143"/>
                <a:gd name="T27" fmla="*/ 38 h 45"/>
                <a:gd name="T28" fmla="*/ 104 w 143"/>
                <a:gd name="T29" fmla="*/ 41 h 45"/>
                <a:gd name="T30" fmla="*/ 125 w 143"/>
                <a:gd name="T31" fmla="*/ 44 h 45"/>
                <a:gd name="T32" fmla="*/ 143 w 143"/>
                <a:gd name="T3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45">
                  <a:moveTo>
                    <a:pt x="143" y="45"/>
                  </a:moveTo>
                  <a:lnTo>
                    <a:pt x="140" y="41"/>
                  </a:lnTo>
                  <a:lnTo>
                    <a:pt x="132" y="33"/>
                  </a:lnTo>
                  <a:lnTo>
                    <a:pt x="121" y="22"/>
                  </a:lnTo>
                  <a:lnTo>
                    <a:pt x="104" y="10"/>
                  </a:lnTo>
                  <a:lnTo>
                    <a:pt x="83" y="2"/>
                  </a:lnTo>
                  <a:lnTo>
                    <a:pt x="59" y="0"/>
                  </a:lnTo>
                  <a:lnTo>
                    <a:pt x="31" y="6"/>
                  </a:lnTo>
                  <a:lnTo>
                    <a:pt x="0" y="22"/>
                  </a:lnTo>
                  <a:lnTo>
                    <a:pt x="4" y="23"/>
                  </a:lnTo>
                  <a:lnTo>
                    <a:pt x="16" y="25"/>
                  </a:lnTo>
                  <a:lnTo>
                    <a:pt x="34" y="29"/>
                  </a:lnTo>
                  <a:lnTo>
                    <a:pt x="56" y="33"/>
                  </a:lnTo>
                  <a:lnTo>
                    <a:pt x="79" y="38"/>
                  </a:lnTo>
                  <a:lnTo>
                    <a:pt x="104" y="41"/>
                  </a:lnTo>
                  <a:lnTo>
                    <a:pt x="125" y="44"/>
                  </a:lnTo>
                  <a:lnTo>
                    <a:pt x="143" y="4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7" name="Freeform 149"/>
            <p:cNvSpPr>
              <a:spLocks/>
            </p:cNvSpPr>
            <p:nvPr/>
          </p:nvSpPr>
          <p:spPr bwMode="auto">
            <a:xfrm>
              <a:off x="1936" y="435"/>
              <a:ext cx="84" cy="18"/>
            </a:xfrm>
            <a:custGeom>
              <a:avLst/>
              <a:gdLst>
                <a:gd name="T0" fmla="*/ 144 w 144"/>
                <a:gd name="T1" fmla="*/ 41 h 41"/>
                <a:gd name="T2" fmla="*/ 140 w 144"/>
                <a:gd name="T3" fmla="*/ 37 h 41"/>
                <a:gd name="T4" fmla="*/ 131 w 144"/>
                <a:gd name="T5" fmla="*/ 30 h 41"/>
                <a:gd name="T6" fmla="*/ 117 w 144"/>
                <a:gd name="T7" fmla="*/ 20 h 41"/>
                <a:gd name="T8" fmla="*/ 100 w 144"/>
                <a:gd name="T9" fmla="*/ 9 h 41"/>
                <a:gd name="T10" fmla="*/ 78 w 144"/>
                <a:gd name="T11" fmla="*/ 3 h 41"/>
                <a:gd name="T12" fmla="*/ 54 w 144"/>
                <a:gd name="T13" fmla="*/ 0 h 41"/>
                <a:gd name="T14" fmla="*/ 27 w 144"/>
                <a:gd name="T15" fmla="*/ 4 h 41"/>
                <a:gd name="T16" fmla="*/ 0 w 144"/>
                <a:gd name="T17" fmla="*/ 18 h 41"/>
                <a:gd name="T18" fmla="*/ 4 w 144"/>
                <a:gd name="T19" fmla="*/ 19 h 41"/>
                <a:gd name="T20" fmla="*/ 16 w 144"/>
                <a:gd name="T21" fmla="*/ 21 h 41"/>
                <a:gd name="T22" fmla="*/ 34 w 144"/>
                <a:gd name="T23" fmla="*/ 24 h 41"/>
                <a:gd name="T24" fmla="*/ 56 w 144"/>
                <a:gd name="T25" fmla="*/ 29 h 41"/>
                <a:gd name="T26" fmla="*/ 80 w 144"/>
                <a:gd name="T27" fmla="*/ 34 h 41"/>
                <a:gd name="T28" fmla="*/ 103 w 144"/>
                <a:gd name="T29" fmla="*/ 37 h 41"/>
                <a:gd name="T30" fmla="*/ 125 w 144"/>
                <a:gd name="T31" fmla="*/ 39 h 41"/>
                <a:gd name="T32" fmla="*/ 144 w 144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1">
                  <a:moveTo>
                    <a:pt x="144" y="41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9"/>
                  </a:lnTo>
                  <a:lnTo>
                    <a:pt x="78" y="3"/>
                  </a:lnTo>
                  <a:lnTo>
                    <a:pt x="54" y="0"/>
                  </a:lnTo>
                  <a:lnTo>
                    <a:pt x="27" y="4"/>
                  </a:lnTo>
                  <a:lnTo>
                    <a:pt x="0" y="18"/>
                  </a:lnTo>
                  <a:lnTo>
                    <a:pt x="4" y="19"/>
                  </a:lnTo>
                  <a:lnTo>
                    <a:pt x="16" y="21"/>
                  </a:lnTo>
                  <a:lnTo>
                    <a:pt x="34" y="24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39"/>
                  </a:lnTo>
                  <a:lnTo>
                    <a:pt x="144" y="41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8" name="Freeform 150"/>
            <p:cNvSpPr>
              <a:spLocks/>
            </p:cNvSpPr>
            <p:nvPr/>
          </p:nvSpPr>
          <p:spPr bwMode="auto">
            <a:xfrm>
              <a:off x="1882" y="837"/>
              <a:ext cx="84" cy="18"/>
            </a:xfrm>
            <a:custGeom>
              <a:avLst/>
              <a:gdLst>
                <a:gd name="T0" fmla="*/ 144 w 144"/>
                <a:gd name="T1" fmla="*/ 40 h 40"/>
                <a:gd name="T2" fmla="*/ 140 w 144"/>
                <a:gd name="T3" fmla="*/ 37 h 40"/>
                <a:gd name="T4" fmla="*/ 131 w 144"/>
                <a:gd name="T5" fmla="*/ 30 h 40"/>
                <a:gd name="T6" fmla="*/ 117 w 144"/>
                <a:gd name="T7" fmla="*/ 20 h 40"/>
                <a:gd name="T8" fmla="*/ 100 w 144"/>
                <a:gd name="T9" fmla="*/ 9 h 40"/>
                <a:gd name="T10" fmla="*/ 78 w 144"/>
                <a:gd name="T11" fmla="*/ 2 h 40"/>
                <a:gd name="T12" fmla="*/ 54 w 144"/>
                <a:gd name="T13" fmla="*/ 0 h 40"/>
                <a:gd name="T14" fmla="*/ 27 w 144"/>
                <a:gd name="T15" fmla="*/ 4 h 40"/>
                <a:gd name="T16" fmla="*/ 0 w 144"/>
                <a:gd name="T17" fmla="*/ 17 h 40"/>
                <a:gd name="T18" fmla="*/ 4 w 144"/>
                <a:gd name="T19" fmla="*/ 19 h 40"/>
                <a:gd name="T20" fmla="*/ 16 w 144"/>
                <a:gd name="T21" fmla="*/ 21 h 40"/>
                <a:gd name="T22" fmla="*/ 34 w 144"/>
                <a:gd name="T23" fmla="*/ 24 h 40"/>
                <a:gd name="T24" fmla="*/ 56 w 144"/>
                <a:gd name="T25" fmla="*/ 29 h 40"/>
                <a:gd name="T26" fmla="*/ 80 w 144"/>
                <a:gd name="T27" fmla="*/ 34 h 40"/>
                <a:gd name="T28" fmla="*/ 103 w 144"/>
                <a:gd name="T29" fmla="*/ 37 h 40"/>
                <a:gd name="T30" fmla="*/ 125 w 144"/>
                <a:gd name="T31" fmla="*/ 39 h 40"/>
                <a:gd name="T32" fmla="*/ 144 w 144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0">
                  <a:moveTo>
                    <a:pt x="144" y="40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9"/>
                  </a:lnTo>
                  <a:lnTo>
                    <a:pt x="78" y="2"/>
                  </a:lnTo>
                  <a:lnTo>
                    <a:pt x="54" y="0"/>
                  </a:lnTo>
                  <a:lnTo>
                    <a:pt x="27" y="4"/>
                  </a:lnTo>
                  <a:lnTo>
                    <a:pt x="0" y="17"/>
                  </a:lnTo>
                  <a:lnTo>
                    <a:pt x="4" y="19"/>
                  </a:lnTo>
                  <a:lnTo>
                    <a:pt x="16" y="21"/>
                  </a:lnTo>
                  <a:lnTo>
                    <a:pt x="34" y="24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39"/>
                  </a:lnTo>
                  <a:lnTo>
                    <a:pt x="144" y="40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9" name="Freeform 151"/>
            <p:cNvSpPr>
              <a:spLocks/>
            </p:cNvSpPr>
            <p:nvPr/>
          </p:nvSpPr>
          <p:spPr bwMode="auto">
            <a:xfrm>
              <a:off x="1878" y="869"/>
              <a:ext cx="85" cy="18"/>
            </a:xfrm>
            <a:custGeom>
              <a:avLst/>
              <a:gdLst>
                <a:gd name="T0" fmla="*/ 144 w 144"/>
                <a:gd name="T1" fmla="*/ 41 h 41"/>
                <a:gd name="T2" fmla="*/ 140 w 144"/>
                <a:gd name="T3" fmla="*/ 37 h 41"/>
                <a:gd name="T4" fmla="*/ 131 w 144"/>
                <a:gd name="T5" fmla="*/ 30 h 41"/>
                <a:gd name="T6" fmla="*/ 117 w 144"/>
                <a:gd name="T7" fmla="*/ 20 h 41"/>
                <a:gd name="T8" fmla="*/ 100 w 144"/>
                <a:gd name="T9" fmla="*/ 11 h 41"/>
                <a:gd name="T10" fmla="*/ 78 w 144"/>
                <a:gd name="T11" fmla="*/ 3 h 41"/>
                <a:gd name="T12" fmla="*/ 54 w 144"/>
                <a:gd name="T13" fmla="*/ 0 h 41"/>
                <a:gd name="T14" fmla="*/ 27 w 144"/>
                <a:gd name="T15" fmla="*/ 5 h 41"/>
                <a:gd name="T16" fmla="*/ 0 w 144"/>
                <a:gd name="T17" fmla="*/ 19 h 41"/>
                <a:gd name="T18" fmla="*/ 4 w 144"/>
                <a:gd name="T19" fmla="*/ 20 h 41"/>
                <a:gd name="T20" fmla="*/ 16 w 144"/>
                <a:gd name="T21" fmla="*/ 22 h 41"/>
                <a:gd name="T22" fmla="*/ 34 w 144"/>
                <a:gd name="T23" fmla="*/ 26 h 41"/>
                <a:gd name="T24" fmla="*/ 56 w 144"/>
                <a:gd name="T25" fmla="*/ 29 h 41"/>
                <a:gd name="T26" fmla="*/ 80 w 144"/>
                <a:gd name="T27" fmla="*/ 34 h 41"/>
                <a:gd name="T28" fmla="*/ 103 w 144"/>
                <a:gd name="T29" fmla="*/ 37 h 41"/>
                <a:gd name="T30" fmla="*/ 125 w 144"/>
                <a:gd name="T31" fmla="*/ 40 h 41"/>
                <a:gd name="T32" fmla="*/ 144 w 144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1">
                  <a:moveTo>
                    <a:pt x="144" y="41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11"/>
                  </a:lnTo>
                  <a:lnTo>
                    <a:pt x="78" y="3"/>
                  </a:lnTo>
                  <a:lnTo>
                    <a:pt x="54" y="0"/>
                  </a:lnTo>
                  <a:lnTo>
                    <a:pt x="27" y="5"/>
                  </a:lnTo>
                  <a:lnTo>
                    <a:pt x="0" y="19"/>
                  </a:lnTo>
                  <a:lnTo>
                    <a:pt x="4" y="20"/>
                  </a:lnTo>
                  <a:lnTo>
                    <a:pt x="16" y="22"/>
                  </a:lnTo>
                  <a:lnTo>
                    <a:pt x="34" y="26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40"/>
                  </a:lnTo>
                  <a:lnTo>
                    <a:pt x="144" y="41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0" name="Freeform 152"/>
            <p:cNvSpPr>
              <a:spLocks/>
            </p:cNvSpPr>
            <p:nvPr/>
          </p:nvSpPr>
          <p:spPr bwMode="auto">
            <a:xfrm>
              <a:off x="1883" y="442"/>
              <a:ext cx="173" cy="26"/>
            </a:xfrm>
            <a:custGeom>
              <a:avLst/>
              <a:gdLst>
                <a:gd name="T0" fmla="*/ 296 w 296"/>
                <a:gd name="T1" fmla="*/ 58 h 58"/>
                <a:gd name="T2" fmla="*/ 295 w 296"/>
                <a:gd name="T3" fmla="*/ 57 h 58"/>
                <a:gd name="T4" fmla="*/ 290 w 296"/>
                <a:gd name="T5" fmla="*/ 54 h 58"/>
                <a:gd name="T6" fmla="*/ 284 w 296"/>
                <a:gd name="T7" fmla="*/ 52 h 58"/>
                <a:gd name="T8" fmla="*/ 275 w 296"/>
                <a:gd name="T9" fmla="*/ 47 h 58"/>
                <a:gd name="T10" fmla="*/ 264 w 296"/>
                <a:gd name="T11" fmla="*/ 42 h 58"/>
                <a:gd name="T12" fmla="*/ 250 w 296"/>
                <a:gd name="T13" fmla="*/ 37 h 58"/>
                <a:gd name="T14" fmla="*/ 235 w 296"/>
                <a:gd name="T15" fmla="*/ 31 h 58"/>
                <a:gd name="T16" fmla="*/ 216 w 296"/>
                <a:gd name="T17" fmla="*/ 24 h 58"/>
                <a:gd name="T18" fmla="*/ 196 w 296"/>
                <a:gd name="T19" fmla="*/ 19 h 58"/>
                <a:gd name="T20" fmla="*/ 174 w 296"/>
                <a:gd name="T21" fmla="*/ 14 h 58"/>
                <a:gd name="T22" fmla="*/ 149 w 296"/>
                <a:gd name="T23" fmla="*/ 8 h 58"/>
                <a:gd name="T24" fmla="*/ 123 w 296"/>
                <a:gd name="T25" fmla="*/ 5 h 58"/>
                <a:gd name="T26" fmla="*/ 94 w 296"/>
                <a:gd name="T27" fmla="*/ 1 h 58"/>
                <a:gd name="T28" fmla="*/ 64 w 296"/>
                <a:gd name="T29" fmla="*/ 0 h 58"/>
                <a:gd name="T30" fmla="*/ 33 w 296"/>
                <a:gd name="T31" fmla="*/ 0 h 58"/>
                <a:gd name="T32" fmla="*/ 0 w 296"/>
                <a:gd name="T33" fmla="*/ 1 h 58"/>
                <a:gd name="T34" fmla="*/ 2 w 296"/>
                <a:gd name="T35" fmla="*/ 1 h 58"/>
                <a:gd name="T36" fmla="*/ 10 w 296"/>
                <a:gd name="T37" fmla="*/ 3 h 58"/>
                <a:gd name="T38" fmla="*/ 22 w 296"/>
                <a:gd name="T39" fmla="*/ 4 h 58"/>
                <a:gd name="T40" fmla="*/ 37 w 296"/>
                <a:gd name="T41" fmla="*/ 5 h 58"/>
                <a:gd name="T42" fmla="*/ 55 w 296"/>
                <a:gd name="T43" fmla="*/ 7 h 58"/>
                <a:gd name="T44" fmla="*/ 75 w 296"/>
                <a:gd name="T45" fmla="*/ 9 h 58"/>
                <a:gd name="T46" fmla="*/ 98 w 296"/>
                <a:gd name="T47" fmla="*/ 12 h 58"/>
                <a:gd name="T48" fmla="*/ 122 w 296"/>
                <a:gd name="T49" fmla="*/ 15 h 58"/>
                <a:gd name="T50" fmla="*/ 147 w 296"/>
                <a:gd name="T51" fmla="*/ 19 h 58"/>
                <a:gd name="T52" fmla="*/ 171 w 296"/>
                <a:gd name="T53" fmla="*/ 23 h 58"/>
                <a:gd name="T54" fmla="*/ 197 w 296"/>
                <a:gd name="T55" fmla="*/ 28 h 58"/>
                <a:gd name="T56" fmla="*/ 221 w 296"/>
                <a:gd name="T57" fmla="*/ 32 h 58"/>
                <a:gd name="T58" fmla="*/ 243 w 296"/>
                <a:gd name="T59" fmla="*/ 38 h 58"/>
                <a:gd name="T60" fmla="*/ 264 w 296"/>
                <a:gd name="T61" fmla="*/ 44 h 58"/>
                <a:gd name="T62" fmla="*/ 281 w 296"/>
                <a:gd name="T63" fmla="*/ 51 h 58"/>
                <a:gd name="T64" fmla="*/ 296 w 296"/>
                <a:gd name="T6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58">
                  <a:moveTo>
                    <a:pt x="296" y="58"/>
                  </a:moveTo>
                  <a:lnTo>
                    <a:pt x="295" y="57"/>
                  </a:lnTo>
                  <a:lnTo>
                    <a:pt x="290" y="54"/>
                  </a:lnTo>
                  <a:lnTo>
                    <a:pt x="284" y="52"/>
                  </a:lnTo>
                  <a:lnTo>
                    <a:pt x="275" y="47"/>
                  </a:lnTo>
                  <a:lnTo>
                    <a:pt x="264" y="42"/>
                  </a:lnTo>
                  <a:lnTo>
                    <a:pt x="250" y="37"/>
                  </a:lnTo>
                  <a:lnTo>
                    <a:pt x="235" y="31"/>
                  </a:lnTo>
                  <a:lnTo>
                    <a:pt x="216" y="24"/>
                  </a:lnTo>
                  <a:lnTo>
                    <a:pt x="196" y="19"/>
                  </a:lnTo>
                  <a:lnTo>
                    <a:pt x="174" y="14"/>
                  </a:lnTo>
                  <a:lnTo>
                    <a:pt x="149" y="8"/>
                  </a:lnTo>
                  <a:lnTo>
                    <a:pt x="123" y="5"/>
                  </a:lnTo>
                  <a:lnTo>
                    <a:pt x="94" y="1"/>
                  </a:lnTo>
                  <a:lnTo>
                    <a:pt x="64" y="0"/>
                  </a:lnTo>
                  <a:lnTo>
                    <a:pt x="33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10" y="3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5" y="7"/>
                  </a:lnTo>
                  <a:lnTo>
                    <a:pt x="75" y="9"/>
                  </a:lnTo>
                  <a:lnTo>
                    <a:pt x="98" y="12"/>
                  </a:lnTo>
                  <a:lnTo>
                    <a:pt x="122" y="15"/>
                  </a:lnTo>
                  <a:lnTo>
                    <a:pt x="147" y="19"/>
                  </a:lnTo>
                  <a:lnTo>
                    <a:pt x="171" y="23"/>
                  </a:lnTo>
                  <a:lnTo>
                    <a:pt x="197" y="28"/>
                  </a:lnTo>
                  <a:lnTo>
                    <a:pt x="221" y="32"/>
                  </a:lnTo>
                  <a:lnTo>
                    <a:pt x="243" y="38"/>
                  </a:lnTo>
                  <a:lnTo>
                    <a:pt x="264" y="44"/>
                  </a:lnTo>
                  <a:lnTo>
                    <a:pt x="281" y="51"/>
                  </a:lnTo>
                  <a:lnTo>
                    <a:pt x="296" y="58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1" name="Freeform 153"/>
            <p:cNvSpPr>
              <a:spLocks/>
            </p:cNvSpPr>
            <p:nvPr/>
          </p:nvSpPr>
          <p:spPr bwMode="auto">
            <a:xfrm>
              <a:off x="1890" y="406"/>
              <a:ext cx="173" cy="27"/>
            </a:xfrm>
            <a:custGeom>
              <a:avLst/>
              <a:gdLst>
                <a:gd name="T0" fmla="*/ 296 w 296"/>
                <a:gd name="T1" fmla="*/ 59 h 59"/>
                <a:gd name="T2" fmla="*/ 295 w 296"/>
                <a:gd name="T3" fmla="*/ 58 h 59"/>
                <a:gd name="T4" fmla="*/ 291 w 296"/>
                <a:gd name="T5" fmla="*/ 55 h 59"/>
                <a:gd name="T6" fmla="*/ 285 w 296"/>
                <a:gd name="T7" fmla="*/ 52 h 59"/>
                <a:gd name="T8" fmla="*/ 276 w 296"/>
                <a:gd name="T9" fmla="*/ 48 h 59"/>
                <a:gd name="T10" fmla="*/ 264 w 296"/>
                <a:gd name="T11" fmla="*/ 43 h 59"/>
                <a:gd name="T12" fmla="*/ 250 w 296"/>
                <a:gd name="T13" fmla="*/ 37 h 59"/>
                <a:gd name="T14" fmla="*/ 235 w 296"/>
                <a:gd name="T15" fmla="*/ 31 h 59"/>
                <a:gd name="T16" fmla="*/ 217 w 296"/>
                <a:gd name="T17" fmla="*/ 25 h 59"/>
                <a:gd name="T18" fmla="*/ 196 w 296"/>
                <a:gd name="T19" fmla="*/ 20 h 59"/>
                <a:gd name="T20" fmla="*/ 174 w 296"/>
                <a:gd name="T21" fmla="*/ 14 h 59"/>
                <a:gd name="T22" fmla="*/ 150 w 296"/>
                <a:gd name="T23" fmla="*/ 9 h 59"/>
                <a:gd name="T24" fmla="*/ 124 w 296"/>
                <a:gd name="T25" fmla="*/ 5 h 59"/>
                <a:gd name="T26" fmla="*/ 95 w 296"/>
                <a:gd name="T27" fmla="*/ 2 h 59"/>
                <a:gd name="T28" fmla="*/ 65 w 296"/>
                <a:gd name="T29" fmla="*/ 0 h 59"/>
                <a:gd name="T30" fmla="*/ 34 w 296"/>
                <a:gd name="T31" fmla="*/ 0 h 59"/>
                <a:gd name="T32" fmla="*/ 0 w 296"/>
                <a:gd name="T33" fmla="*/ 1 h 59"/>
                <a:gd name="T34" fmla="*/ 3 w 296"/>
                <a:gd name="T35" fmla="*/ 1 h 59"/>
                <a:gd name="T36" fmla="*/ 11 w 296"/>
                <a:gd name="T37" fmla="*/ 2 h 59"/>
                <a:gd name="T38" fmla="*/ 22 w 296"/>
                <a:gd name="T39" fmla="*/ 3 h 59"/>
                <a:gd name="T40" fmla="*/ 37 w 296"/>
                <a:gd name="T41" fmla="*/ 5 h 59"/>
                <a:gd name="T42" fmla="*/ 56 w 296"/>
                <a:gd name="T43" fmla="*/ 7 h 59"/>
                <a:gd name="T44" fmla="*/ 75 w 296"/>
                <a:gd name="T45" fmla="*/ 9 h 59"/>
                <a:gd name="T46" fmla="*/ 98 w 296"/>
                <a:gd name="T47" fmla="*/ 13 h 59"/>
                <a:gd name="T48" fmla="*/ 123 w 296"/>
                <a:gd name="T49" fmla="*/ 16 h 59"/>
                <a:gd name="T50" fmla="*/ 148 w 296"/>
                <a:gd name="T51" fmla="*/ 20 h 59"/>
                <a:gd name="T52" fmla="*/ 172 w 296"/>
                <a:gd name="T53" fmla="*/ 24 h 59"/>
                <a:gd name="T54" fmla="*/ 197 w 296"/>
                <a:gd name="T55" fmla="*/ 29 h 59"/>
                <a:gd name="T56" fmla="*/ 222 w 296"/>
                <a:gd name="T57" fmla="*/ 33 h 59"/>
                <a:gd name="T58" fmla="*/ 243 w 296"/>
                <a:gd name="T59" fmla="*/ 39 h 59"/>
                <a:gd name="T60" fmla="*/ 264 w 296"/>
                <a:gd name="T61" fmla="*/ 45 h 59"/>
                <a:gd name="T62" fmla="*/ 281 w 296"/>
                <a:gd name="T63" fmla="*/ 52 h 59"/>
                <a:gd name="T64" fmla="*/ 296 w 296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59">
                  <a:moveTo>
                    <a:pt x="296" y="59"/>
                  </a:moveTo>
                  <a:lnTo>
                    <a:pt x="295" y="58"/>
                  </a:lnTo>
                  <a:lnTo>
                    <a:pt x="291" y="55"/>
                  </a:lnTo>
                  <a:lnTo>
                    <a:pt x="285" y="52"/>
                  </a:lnTo>
                  <a:lnTo>
                    <a:pt x="276" y="48"/>
                  </a:lnTo>
                  <a:lnTo>
                    <a:pt x="264" y="43"/>
                  </a:lnTo>
                  <a:lnTo>
                    <a:pt x="250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6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4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3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5" y="9"/>
                  </a:lnTo>
                  <a:lnTo>
                    <a:pt x="98" y="13"/>
                  </a:lnTo>
                  <a:lnTo>
                    <a:pt x="123" y="16"/>
                  </a:lnTo>
                  <a:lnTo>
                    <a:pt x="148" y="20"/>
                  </a:lnTo>
                  <a:lnTo>
                    <a:pt x="172" y="24"/>
                  </a:lnTo>
                  <a:lnTo>
                    <a:pt x="197" y="29"/>
                  </a:lnTo>
                  <a:lnTo>
                    <a:pt x="222" y="33"/>
                  </a:lnTo>
                  <a:lnTo>
                    <a:pt x="243" y="39"/>
                  </a:lnTo>
                  <a:lnTo>
                    <a:pt x="264" y="45"/>
                  </a:lnTo>
                  <a:lnTo>
                    <a:pt x="281" y="52"/>
                  </a:lnTo>
                  <a:lnTo>
                    <a:pt x="296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2" name="Freeform 154"/>
            <p:cNvSpPr>
              <a:spLocks/>
            </p:cNvSpPr>
            <p:nvPr/>
          </p:nvSpPr>
          <p:spPr bwMode="auto">
            <a:xfrm>
              <a:off x="1823" y="844"/>
              <a:ext cx="175" cy="27"/>
            </a:xfrm>
            <a:custGeom>
              <a:avLst/>
              <a:gdLst>
                <a:gd name="T0" fmla="*/ 298 w 298"/>
                <a:gd name="T1" fmla="*/ 59 h 59"/>
                <a:gd name="T2" fmla="*/ 296 w 298"/>
                <a:gd name="T3" fmla="*/ 58 h 59"/>
                <a:gd name="T4" fmla="*/ 292 w 298"/>
                <a:gd name="T5" fmla="*/ 55 h 59"/>
                <a:gd name="T6" fmla="*/ 286 w 298"/>
                <a:gd name="T7" fmla="*/ 52 h 59"/>
                <a:gd name="T8" fmla="*/ 277 w 298"/>
                <a:gd name="T9" fmla="*/ 49 h 59"/>
                <a:gd name="T10" fmla="*/ 265 w 298"/>
                <a:gd name="T11" fmla="*/ 43 h 59"/>
                <a:gd name="T12" fmla="*/ 251 w 298"/>
                <a:gd name="T13" fmla="*/ 37 h 59"/>
                <a:gd name="T14" fmla="*/ 235 w 298"/>
                <a:gd name="T15" fmla="*/ 31 h 59"/>
                <a:gd name="T16" fmla="*/ 217 w 298"/>
                <a:gd name="T17" fmla="*/ 25 h 59"/>
                <a:gd name="T18" fmla="*/ 197 w 298"/>
                <a:gd name="T19" fmla="*/ 20 h 59"/>
                <a:gd name="T20" fmla="*/ 174 w 298"/>
                <a:gd name="T21" fmla="*/ 14 h 59"/>
                <a:gd name="T22" fmla="*/ 150 w 298"/>
                <a:gd name="T23" fmla="*/ 9 h 59"/>
                <a:gd name="T24" fmla="*/ 124 w 298"/>
                <a:gd name="T25" fmla="*/ 5 h 59"/>
                <a:gd name="T26" fmla="*/ 95 w 298"/>
                <a:gd name="T27" fmla="*/ 2 h 59"/>
                <a:gd name="T28" fmla="*/ 65 w 298"/>
                <a:gd name="T29" fmla="*/ 0 h 59"/>
                <a:gd name="T30" fmla="*/ 34 w 298"/>
                <a:gd name="T31" fmla="*/ 0 h 59"/>
                <a:gd name="T32" fmla="*/ 0 w 298"/>
                <a:gd name="T33" fmla="*/ 1 h 59"/>
                <a:gd name="T34" fmla="*/ 3 w 298"/>
                <a:gd name="T35" fmla="*/ 1 h 59"/>
                <a:gd name="T36" fmla="*/ 11 w 298"/>
                <a:gd name="T37" fmla="*/ 2 h 59"/>
                <a:gd name="T38" fmla="*/ 22 w 298"/>
                <a:gd name="T39" fmla="*/ 4 h 59"/>
                <a:gd name="T40" fmla="*/ 37 w 298"/>
                <a:gd name="T41" fmla="*/ 5 h 59"/>
                <a:gd name="T42" fmla="*/ 56 w 298"/>
                <a:gd name="T43" fmla="*/ 7 h 59"/>
                <a:gd name="T44" fmla="*/ 76 w 298"/>
                <a:gd name="T45" fmla="*/ 9 h 59"/>
                <a:gd name="T46" fmla="*/ 98 w 298"/>
                <a:gd name="T47" fmla="*/ 13 h 59"/>
                <a:gd name="T48" fmla="*/ 122 w 298"/>
                <a:gd name="T49" fmla="*/ 16 h 59"/>
                <a:gd name="T50" fmla="*/ 148 w 298"/>
                <a:gd name="T51" fmla="*/ 20 h 59"/>
                <a:gd name="T52" fmla="*/ 173 w 298"/>
                <a:gd name="T53" fmla="*/ 24 h 59"/>
                <a:gd name="T54" fmla="*/ 197 w 298"/>
                <a:gd name="T55" fmla="*/ 29 h 59"/>
                <a:gd name="T56" fmla="*/ 222 w 298"/>
                <a:gd name="T57" fmla="*/ 34 h 59"/>
                <a:gd name="T58" fmla="*/ 245 w 298"/>
                <a:gd name="T59" fmla="*/ 39 h 59"/>
                <a:gd name="T60" fmla="*/ 264 w 298"/>
                <a:gd name="T61" fmla="*/ 45 h 59"/>
                <a:gd name="T62" fmla="*/ 283 w 298"/>
                <a:gd name="T63" fmla="*/ 52 h 59"/>
                <a:gd name="T64" fmla="*/ 298 w 298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59">
                  <a:moveTo>
                    <a:pt x="298" y="59"/>
                  </a:moveTo>
                  <a:lnTo>
                    <a:pt x="296" y="58"/>
                  </a:lnTo>
                  <a:lnTo>
                    <a:pt x="292" y="55"/>
                  </a:lnTo>
                  <a:lnTo>
                    <a:pt x="286" y="52"/>
                  </a:lnTo>
                  <a:lnTo>
                    <a:pt x="277" y="49"/>
                  </a:lnTo>
                  <a:lnTo>
                    <a:pt x="265" y="43"/>
                  </a:lnTo>
                  <a:lnTo>
                    <a:pt x="251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7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4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6" y="9"/>
                  </a:lnTo>
                  <a:lnTo>
                    <a:pt x="98" y="13"/>
                  </a:lnTo>
                  <a:lnTo>
                    <a:pt x="122" y="16"/>
                  </a:lnTo>
                  <a:lnTo>
                    <a:pt x="148" y="20"/>
                  </a:lnTo>
                  <a:lnTo>
                    <a:pt x="173" y="24"/>
                  </a:lnTo>
                  <a:lnTo>
                    <a:pt x="197" y="29"/>
                  </a:lnTo>
                  <a:lnTo>
                    <a:pt x="222" y="34"/>
                  </a:lnTo>
                  <a:lnTo>
                    <a:pt x="245" y="39"/>
                  </a:lnTo>
                  <a:lnTo>
                    <a:pt x="264" y="45"/>
                  </a:lnTo>
                  <a:lnTo>
                    <a:pt x="283" y="52"/>
                  </a:lnTo>
                  <a:lnTo>
                    <a:pt x="298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3" name="Freeform 155"/>
            <p:cNvSpPr>
              <a:spLocks/>
            </p:cNvSpPr>
            <p:nvPr/>
          </p:nvSpPr>
          <p:spPr bwMode="auto">
            <a:xfrm>
              <a:off x="1813" y="875"/>
              <a:ext cx="175" cy="27"/>
            </a:xfrm>
            <a:custGeom>
              <a:avLst/>
              <a:gdLst>
                <a:gd name="T0" fmla="*/ 297 w 297"/>
                <a:gd name="T1" fmla="*/ 59 h 59"/>
                <a:gd name="T2" fmla="*/ 296 w 297"/>
                <a:gd name="T3" fmla="*/ 58 h 59"/>
                <a:gd name="T4" fmla="*/ 292 w 297"/>
                <a:gd name="T5" fmla="*/ 55 h 59"/>
                <a:gd name="T6" fmla="*/ 286 w 297"/>
                <a:gd name="T7" fmla="*/ 52 h 59"/>
                <a:gd name="T8" fmla="*/ 277 w 297"/>
                <a:gd name="T9" fmla="*/ 48 h 59"/>
                <a:gd name="T10" fmla="*/ 265 w 297"/>
                <a:gd name="T11" fmla="*/ 43 h 59"/>
                <a:gd name="T12" fmla="*/ 251 w 297"/>
                <a:gd name="T13" fmla="*/ 37 h 59"/>
                <a:gd name="T14" fmla="*/ 235 w 297"/>
                <a:gd name="T15" fmla="*/ 31 h 59"/>
                <a:gd name="T16" fmla="*/ 217 w 297"/>
                <a:gd name="T17" fmla="*/ 25 h 59"/>
                <a:gd name="T18" fmla="*/ 197 w 297"/>
                <a:gd name="T19" fmla="*/ 20 h 59"/>
                <a:gd name="T20" fmla="*/ 174 w 297"/>
                <a:gd name="T21" fmla="*/ 14 h 59"/>
                <a:gd name="T22" fmla="*/ 150 w 297"/>
                <a:gd name="T23" fmla="*/ 9 h 59"/>
                <a:gd name="T24" fmla="*/ 123 w 297"/>
                <a:gd name="T25" fmla="*/ 5 h 59"/>
                <a:gd name="T26" fmla="*/ 95 w 297"/>
                <a:gd name="T27" fmla="*/ 2 h 59"/>
                <a:gd name="T28" fmla="*/ 65 w 297"/>
                <a:gd name="T29" fmla="*/ 0 h 59"/>
                <a:gd name="T30" fmla="*/ 34 w 297"/>
                <a:gd name="T31" fmla="*/ 0 h 59"/>
                <a:gd name="T32" fmla="*/ 0 w 297"/>
                <a:gd name="T33" fmla="*/ 1 h 59"/>
                <a:gd name="T34" fmla="*/ 3 w 297"/>
                <a:gd name="T35" fmla="*/ 1 h 59"/>
                <a:gd name="T36" fmla="*/ 11 w 297"/>
                <a:gd name="T37" fmla="*/ 2 h 59"/>
                <a:gd name="T38" fmla="*/ 22 w 297"/>
                <a:gd name="T39" fmla="*/ 4 h 59"/>
                <a:gd name="T40" fmla="*/ 37 w 297"/>
                <a:gd name="T41" fmla="*/ 5 h 59"/>
                <a:gd name="T42" fmla="*/ 56 w 297"/>
                <a:gd name="T43" fmla="*/ 7 h 59"/>
                <a:gd name="T44" fmla="*/ 76 w 297"/>
                <a:gd name="T45" fmla="*/ 9 h 59"/>
                <a:gd name="T46" fmla="*/ 98 w 297"/>
                <a:gd name="T47" fmla="*/ 13 h 59"/>
                <a:gd name="T48" fmla="*/ 122 w 297"/>
                <a:gd name="T49" fmla="*/ 16 h 59"/>
                <a:gd name="T50" fmla="*/ 148 w 297"/>
                <a:gd name="T51" fmla="*/ 20 h 59"/>
                <a:gd name="T52" fmla="*/ 173 w 297"/>
                <a:gd name="T53" fmla="*/ 24 h 59"/>
                <a:gd name="T54" fmla="*/ 197 w 297"/>
                <a:gd name="T55" fmla="*/ 29 h 59"/>
                <a:gd name="T56" fmla="*/ 221 w 297"/>
                <a:gd name="T57" fmla="*/ 34 h 59"/>
                <a:gd name="T58" fmla="*/ 244 w 297"/>
                <a:gd name="T59" fmla="*/ 39 h 59"/>
                <a:gd name="T60" fmla="*/ 264 w 297"/>
                <a:gd name="T61" fmla="*/ 45 h 59"/>
                <a:gd name="T62" fmla="*/ 282 w 297"/>
                <a:gd name="T63" fmla="*/ 52 h 59"/>
                <a:gd name="T64" fmla="*/ 297 w 297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7" h="59">
                  <a:moveTo>
                    <a:pt x="297" y="59"/>
                  </a:moveTo>
                  <a:lnTo>
                    <a:pt x="296" y="58"/>
                  </a:lnTo>
                  <a:lnTo>
                    <a:pt x="292" y="55"/>
                  </a:lnTo>
                  <a:lnTo>
                    <a:pt x="286" y="52"/>
                  </a:lnTo>
                  <a:lnTo>
                    <a:pt x="277" y="48"/>
                  </a:lnTo>
                  <a:lnTo>
                    <a:pt x="265" y="43"/>
                  </a:lnTo>
                  <a:lnTo>
                    <a:pt x="251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7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3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6" y="9"/>
                  </a:lnTo>
                  <a:lnTo>
                    <a:pt x="98" y="13"/>
                  </a:lnTo>
                  <a:lnTo>
                    <a:pt x="122" y="16"/>
                  </a:lnTo>
                  <a:lnTo>
                    <a:pt x="148" y="20"/>
                  </a:lnTo>
                  <a:lnTo>
                    <a:pt x="173" y="24"/>
                  </a:lnTo>
                  <a:lnTo>
                    <a:pt x="197" y="29"/>
                  </a:lnTo>
                  <a:lnTo>
                    <a:pt x="221" y="34"/>
                  </a:lnTo>
                  <a:lnTo>
                    <a:pt x="244" y="39"/>
                  </a:lnTo>
                  <a:lnTo>
                    <a:pt x="264" y="45"/>
                  </a:lnTo>
                  <a:lnTo>
                    <a:pt x="282" y="52"/>
                  </a:lnTo>
                  <a:lnTo>
                    <a:pt x="297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4" name="Freeform 156"/>
            <p:cNvSpPr>
              <a:spLocks/>
            </p:cNvSpPr>
            <p:nvPr/>
          </p:nvSpPr>
          <p:spPr bwMode="auto">
            <a:xfrm>
              <a:off x="1400" y="859"/>
              <a:ext cx="79" cy="64"/>
            </a:xfrm>
            <a:custGeom>
              <a:avLst/>
              <a:gdLst>
                <a:gd name="T0" fmla="*/ 20 w 135"/>
                <a:gd name="T1" fmla="*/ 0 h 139"/>
                <a:gd name="T2" fmla="*/ 22 w 135"/>
                <a:gd name="T3" fmla="*/ 4 h 139"/>
                <a:gd name="T4" fmla="*/ 30 w 135"/>
                <a:gd name="T5" fmla="*/ 18 h 139"/>
                <a:gd name="T6" fmla="*/ 40 w 135"/>
                <a:gd name="T7" fmla="*/ 38 h 139"/>
                <a:gd name="T8" fmla="*/ 55 w 135"/>
                <a:gd name="T9" fmla="*/ 59 h 139"/>
                <a:gd name="T10" fmla="*/ 73 w 135"/>
                <a:gd name="T11" fmla="*/ 84 h 139"/>
                <a:gd name="T12" fmla="*/ 92 w 135"/>
                <a:gd name="T13" fmla="*/ 106 h 139"/>
                <a:gd name="T14" fmla="*/ 113 w 135"/>
                <a:gd name="T15" fmla="*/ 123 h 139"/>
                <a:gd name="T16" fmla="*/ 135 w 135"/>
                <a:gd name="T17" fmla="*/ 134 h 139"/>
                <a:gd name="T18" fmla="*/ 129 w 135"/>
                <a:gd name="T19" fmla="*/ 135 h 139"/>
                <a:gd name="T20" fmla="*/ 114 w 135"/>
                <a:gd name="T21" fmla="*/ 138 h 139"/>
                <a:gd name="T22" fmla="*/ 92 w 135"/>
                <a:gd name="T23" fmla="*/ 139 h 139"/>
                <a:gd name="T24" fmla="*/ 68 w 135"/>
                <a:gd name="T25" fmla="*/ 139 h 139"/>
                <a:gd name="T26" fmla="*/ 43 w 135"/>
                <a:gd name="T27" fmla="*/ 134 h 139"/>
                <a:gd name="T28" fmla="*/ 21 w 135"/>
                <a:gd name="T29" fmla="*/ 123 h 139"/>
                <a:gd name="T30" fmla="*/ 6 w 135"/>
                <a:gd name="T31" fmla="*/ 104 h 139"/>
                <a:gd name="T32" fmla="*/ 0 w 135"/>
                <a:gd name="T33" fmla="*/ 77 h 139"/>
                <a:gd name="T34" fmla="*/ 20 w 135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9">
                  <a:moveTo>
                    <a:pt x="20" y="0"/>
                  </a:moveTo>
                  <a:lnTo>
                    <a:pt x="22" y="4"/>
                  </a:lnTo>
                  <a:lnTo>
                    <a:pt x="30" y="18"/>
                  </a:lnTo>
                  <a:lnTo>
                    <a:pt x="40" y="38"/>
                  </a:lnTo>
                  <a:lnTo>
                    <a:pt x="55" y="59"/>
                  </a:lnTo>
                  <a:lnTo>
                    <a:pt x="73" y="84"/>
                  </a:lnTo>
                  <a:lnTo>
                    <a:pt x="92" y="106"/>
                  </a:lnTo>
                  <a:lnTo>
                    <a:pt x="113" y="123"/>
                  </a:lnTo>
                  <a:lnTo>
                    <a:pt x="135" y="134"/>
                  </a:lnTo>
                  <a:lnTo>
                    <a:pt x="129" y="135"/>
                  </a:lnTo>
                  <a:lnTo>
                    <a:pt x="114" y="138"/>
                  </a:lnTo>
                  <a:lnTo>
                    <a:pt x="92" y="139"/>
                  </a:lnTo>
                  <a:lnTo>
                    <a:pt x="68" y="139"/>
                  </a:lnTo>
                  <a:lnTo>
                    <a:pt x="43" y="134"/>
                  </a:lnTo>
                  <a:lnTo>
                    <a:pt x="21" y="123"/>
                  </a:lnTo>
                  <a:lnTo>
                    <a:pt x="6" y="104"/>
                  </a:lnTo>
                  <a:lnTo>
                    <a:pt x="0" y="7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5" name="Freeform 157"/>
            <p:cNvSpPr>
              <a:spLocks/>
            </p:cNvSpPr>
            <p:nvPr/>
          </p:nvSpPr>
          <p:spPr bwMode="auto">
            <a:xfrm>
              <a:off x="1453" y="358"/>
              <a:ext cx="78" cy="59"/>
            </a:xfrm>
            <a:custGeom>
              <a:avLst/>
              <a:gdLst>
                <a:gd name="T0" fmla="*/ 133 w 133"/>
                <a:gd name="T1" fmla="*/ 0 h 129"/>
                <a:gd name="T2" fmla="*/ 128 w 133"/>
                <a:gd name="T3" fmla="*/ 3 h 129"/>
                <a:gd name="T4" fmla="*/ 118 w 133"/>
                <a:gd name="T5" fmla="*/ 11 h 129"/>
                <a:gd name="T6" fmla="*/ 102 w 133"/>
                <a:gd name="T7" fmla="*/ 22 h 129"/>
                <a:gd name="T8" fmla="*/ 82 w 133"/>
                <a:gd name="T9" fmla="*/ 38 h 129"/>
                <a:gd name="T10" fmla="*/ 61 w 133"/>
                <a:gd name="T11" fmla="*/ 57 h 129"/>
                <a:gd name="T12" fmla="*/ 42 w 133"/>
                <a:gd name="T13" fmla="*/ 79 h 129"/>
                <a:gd name="T14" fmla="*/ 24 w 133"/>
                <a:gd name="T15" fmla="*/ 103 h 129"/>
                <a:gd name="T16" fmla="*/ 12 w 133"/>
                <a:gd name="T17" fmla="*/ 129 h 129"/>
                <a:gd name="T18" fmla="*/ 11 w 133"/>
                <a:gd name="T19" fmla="*/ 125 h 129"/>
                <a:gd name="T20" fmla="*/ 7 w 133"/>
                <a:gd name="T21" fmla="*/ 114 h 129"/>
                <a:gd name="T22" fmla="*/ 4 w 133"/>
                <a:gd name="T23" fmla="*/ 98 h 129"/>
                <a:gd name="T24" fmla="*/ 0 w 133"/>
                <a:gd name="T25" fmla="*/ 79 h 129"/>
                <a:gd name="T26" fmla="*/ 0 w 133"/>
                <a:gd name="T27" fmla="*/ 58 h 129"/>
                <a:gd name="T28" fmla="*/ 4 w 133"/>
                <a:gd name="T29" fmla="*/ 39 h 129"/>
                <a:gd name="T30" fmla="*/ 13 w 133"/>
                <a:gd name="T31" fmla="*/ 22 h 129"/>
                <a:gd name="T32" fmla="*/ 29 w 133"/>
                <a:gd name="T33" fmla="*/ 11 h 129"/>
                <a:gd name="T34" fmla="*/ 133 w 13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29">
                  <a:moveTo>
                    <a:pt x="133" y="0"/>
                  </a:moveTo>
                  <a:lnTo>
                    <a:pt x="128" y="3"/>
                  </a:lnTo>
                  <a:lnTo>
                    <a:pt x="118" y="11"/>
                  </a:lnTo>
                  <a:lnTo>
                    <a:pt x="102" y="22"/>
                  </a:lnTo>
                  <a:lnTo>
                    <a:pt x="82" y="38"/>
                  </a:lnTo>
                  <a:lnTo>
                    <a:pt x="61" y="57"/>
                  </a:lnTo>
                  <a:lnTo>
                    <a:pt x="42" y="79"/>
                  </a:lnTo>
                  <a:lnTo>
                    <a:pt x="24" y="103"/>
                  </a:lnTo>
                  <a:lnTo>
                    <a:pt x="12" y="129"/>
                  </a:lnTo>
                  <a:lnTo>
                    <a:pt x="11" y="125"/>
                  </a:lnTo>
                  <a:lnTo>
                    <a:pt x="7" y="114"/>
                  </a:lnTo>
                  <a:lnTo>
                    <a:pt x="4" y="98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4" y="39"/>
                  </a:lnTo>
                  <a:lnTo>
                    <a:pt x="13" y="22"/>
                  </a:lnTo>
                  <a:lnTo>
                    <a:pt x="29" y="1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6" name="Freeform 158"/>
            <p:cNvSpPr>
              <a:spLocks/>
            </p:cNvSpPr>
            <p:nvPr/>
          </p:nvSpPr>
          <p:spPr bwMode="auto">
            <a:xfrm>
              <a:off x="1473" y="271"/>
              <a:ext cx="580" cy="73"/>
            </a:xfrm>
            <a:custGeom>
              <a:avLst/>
              <a:gdLst>
                <a:gd name="T0" fmla="*/ 0 w 988"/>
                <a:gd name="T1" fmla="*/ 158 h 158"/>
                <a:gd name="T2" fmla="*/ 641 w 988"/>
                <a:gd name="T3" fmla="*/ 54 h 158"/>
                <a:gd name="T4" fmla="*/ 642 w 988"/>
                <a:gd name="T5" fmla="*/ 53 h 158"/>
                <a:gd name="T6" fmla="*/ 647 w 988"/>
                <a:gd name="T7" fmla="*/ 51 h 158"/>
                <a:gd name="T8" fmla="*/ 654 w 988"/>
                <a:gd name="T9" fmla="*/ 46 h 158"/>
                <a:gd name="T10" fmla="*/ 663 w 988"/>
                <a:gd name="T11" fmla="*/ 42 h 158"/>
                <a:gd name="T12" fmla="*/ 676 w 988"/>
                <a:gd name="T13" fmla="*/ 37 h 158"/>
                <a:gd name="T14" fmla="*/ 691 w 988"/>
                <a:gd name="T15" fmla="*/ 33 h 158"/>
                <a:gd name="T16" fmla="*/ 708 w 988"/>
                <a:gd name="T17" fmla="*/ 28 h 158"/>
                <a:gd name="T18" fmla="*/ 729 w 988"/>
                <a:gd name="T19" fmla="*/ 25 h 158"/>
                <a:gd name="T20" fmla="*/ 752 w 988"/>
                <a:gd name="T21" fmla="*/ 23 h 158"/>
                <a:gd name="T22" fmla="*/ 778 w 988"/>
                <a:gd name="T23" fmla="*/ 23 h 158"/>
                <a:gd name="T24" fmla="*/ 806 w 988"/>
                <a:gd name="T25" fmla="*/ 26 h 158"/>
                <a:gd name="T26" fmla="*/ 837 w 988"/>
                <a:gd name="T27" fmla="*/ 31 h 158"/>
                <a:gd name="T28" fmla="*/ 872 w 988"/>
                <a:gd name="T29" fmla="*/ 39 h 158"/>
                <a:gd name="T30" fmla="*/ 907 w 988"/>
                <a:gd name="T31" fmla="*/ 52 h 158"/>
                <a:gd name="T32" fmla="*/ 947 w 988"/>
                <a:gd name="T33" fmla="*/ 69 h 158"/>
                <a:gd name="T34" fmla="*/ 988 w 988"/>
                <a:gd name="T35" fmla="*/ 90 h 158"/>
                <a:gd name="T36" fmla="*/ 986 w 988"/>
                <a:gd name="T37" fmla="*/ 89 h 158"/>
                <a:gd name="T38" fmla="*/ 980 w 988"/>
                <a:gd name="T39" fmla="*/ 83 h 158"/>
                <a:gd name="T40" fmla="*/ 971 w 988"/>
                <a:gd name="T41" fmla="*/ 76 h 158"/>
                <a:gd name="T42" fmla="*/ 957 w 988"/>
                <a:gd name="T43" fmla="*/ 67 h 158"/>
                <a:gd name="T44" fmla="*/ 941 w 988"/>
                <a:gd name="T45" fmla="*/ 57 h 158"/>
                <a:gd name="T46" fmla="*/ 922 w 988"/>
                <a:gd name="T47" fmla="*/ 46 h 158"/>
                <a:gd name="T48" fmla="*/ 900 w 988"/>
                <a:gd name="T49" fmla="*/ 36 h 158"/>
                <a:gd name="T50" fmla="*/ 876 w 988"/>
                <a:gd name="T51" fmla="*/ 25 h 158"/>
                <a:gd name="T52" fmla="*/ 850 w 988"/>
                <a:gd name="T53" fmla="*/ 15 h 158"/>
                <a:gd name="T54" fmla="*/ 822 w 988"/>
                <a:gd name="T55" fmla="*/ 8 h 158"/>
                <a:gd name="T56" fmla="*/ 792 w 988"/>
                <a:gd name="T57" fmla="*/ 3 h 158"/>
                <a:gd name="T58" fmla="*/ 761 w 988"/>
                <a:gd name="T59" fmla="*/ 0 h 158"/>
                <a:gd name="T60" fmla="*/ 729 w 988"/>
                <a:gd name="T61" fmla="*/ 1 h 158"/>
                <a:gd name="T62" fmla="*/ 695 w 988"/>
                <a:gd name="T63" fmla="*/ 7 h 158"/>
                <a:gd name="T64" fmla="*/ 662 w 988"/>
                <a:gd name="T65" fmla="*/ 18 h 158"/>
                <a:gd name="T66" fmla="*/ 629 w 988"/>
                <a:gd name="T67" fmla="*/ 33 h 158"/>
                <a:gd name="T68" fmla="*/ 0 w 988"/>
                <a:gd name="T6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8" h="158">
                  <a:moveTo>
                    <a:pt x="0" y="158"/>
                  </a:moveTo>
                  <a:lnTo>
                    <a:pt x="641" y="54"/>
                  </a:lnTo>
                  <a:lnTo>
                    <a:pt x="642" y="53"/>
                  </a:lnTo>
                  <a:lnTo>
                    <a:pt x="647" y="51"/>
                  </a:lnTo>
                  <a:lnTo>
                    <a:pt x="654" y="46"/>
                  </a:lnTo>
                  <a:lnTo>
                    <a:pt x="663" y="42"/>
                  </a:lnTo>
                  <a:lnTo>
                    <a:pt x="676" y="37"/>
                  </a:lnTo>
                  <a:lnTo>
                    <a:pt x="691" y="33"/>
                  </a:lnTo>
                  <a:lnTo>
                    <a:pt x="708" y="28"/>
                  </a:lnTo>
                  <a:lnTo>
                    <a:pt x="729" y="25"/>
                  </a:lnTo>
                  <a:lnTo>
                    <a:pt x="752" y="23"/>
                  </a:lnTo>
                  <a:lnTo>
                    <a:pt x="778" y="23"/>
                  </a:lnTo>
                  <a:lnTo>
                    <a:pt x="806" y="26"/>
                  </a:lnTo>
                  <a:lnTo>
                    <a:pt x="837" y="31"/>
                  </a:lnTo>
                  <a:lnTo>
                    <a:pt x="872" y="39"/>
                  </a:lnTo>
                  <a:lnTo>
                    <a:pt x="907" y="52"/>
                  </a:lnTo>
                  <a:lnTo>
                    <a:pt x="947" y="69"/>
                  </a:lnTo>
                  <a:lnTo>
                    <a:pt x="988" y="90"/>
                  </a:lnTo>
                  <a:lnTo>
                    <a:pt x="986" y="89"/>
                  </a:lnTo>
                  <a:lnTo>
                    <a:pt x="980" y="83"/>
                  </a:lnTo>
                  <a:lnTo>
                    <a:pt x="971" y="76"/>
                  </a:lnTo>
                  <a:lnTo>
                    <a:pt x="957" y="67"/>
                  </a:lnTo>
                  <a:lnTo>
                    <a:pt x="941" y="57"/>
                  </a:lnTo>
                  <a:lnTo>
                    <a:pt x="922" y="46"/>
                  </a:lnTo>
                  <a:lnTo>
                    <a:pt x="900" y="36"/>
                  </a:lnTo>
                  <a:lnTo>
                    <a:pt x="876" y="25"/>
                  </a:lnTo>
                  <a:lnTo>
                    <a:pt x="850" y="15"/>
                  </a:lnTo>
                  <a:lnTo>
                    <a:pt x="822" y="8"/>
                  </a:lnTo>
                  <a:lnTo>
                    <a:pt x="792" y="3"/>
                  </a:lnTo>
                  <a:lnTo>
                    <a:pt x="761" y="0"/>
                  </a:lnTo>
                  <a:lnTo>
                    <a:pt x="729" y="1"/>
                  </a:lnTo>
                  <a:lnTo>
                    <a:pt x="695" y="7"/>
                  </a:lnTo>
                  <a:lnTo>
                    <a:pt x="662" y="18"/>
                  </a:lnTo>
                  <a:lnTo>
                    <a:pt x="629" y="33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7" name="Freeform 159"/>
            <p:cNvSpPr>
              <a:spLocks/>
            </p:cNvSpPr>
            <p:nvPr/>
          </p:nvSpPr>
          <p:spPr bwMode="auto">
            <a:xfrm>
              <a:off x="1992" y="343"/>
              <a:ext cx="86" cy="617"/>
            </a:xfrm>
            <a:custGeom>
              <a:avLst/>
              <a:gdLst>
                <a:gd name="T0" fmla="*/ 142 w 147"/>
                <a:gd name="T1" fmla="*/ 0 h 1339"/>
                <a:gd name="T2" fmla="*/ 0 w 147"/>
                <a:gd name="T3" fmla="*/ 1339 h 1339"/>
                <a:gd name="T4" fmla="*/ 8 w 147"/>
                <a:gd name="T5" fmla="*/ 1284 h 1339"/>
                <a:gd name="T6" fmla="*/ 28 w 147"/>
                <a:gd name="T7" fmla="*/ 1139 h 1339"/>
                <a:gd name="T8" fmla="*/ 56 w 147"/>
                <a:gd name="T9" fmla="*/ 933 h 1339"/>
                <a:gd name="T10" fmla="*/ 85 w 147"/>
                <a:gd name="T11" fmla="*/ 694 h 1339"/>
                <a:gd name="T12" fmla="*/ 114 w 147"/>
                <a:gd name="T13" fmla="*/ 452 h 1339"/>
                <a:gd name="T14" fmla="*/ 136 w 147"/>
                <a:gd name="T15" fmla="*/ 237 h 1339"/>
                <a:gd name="T16" fmla="*/ 147 w 147"/>
                <a:gd name="T17" fmla="*/ 76 h 1339"/>
                <a:gd name="T18" fmla="*/ 142 w 147"/>
                <a:gd name="T19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339">
                  <a:moveTo>
                    <a:pt x="142" y="0"/>
                  </a:moveTo>
                  <a:lnTo>
                    <a:pt x="0" y="1339"/>
                  </a:lnTo>
                  <a:lnTo>
                    <a:pt x="8" y="1284"/>
                  </a:lnTo>
                  <a:lnTo>
                    <a:pt x="28" y="1139"/>
                  </a:lnTo>
                  <a:lnTo>
                    <a:pt x="56" y="933"/>
                  </a:lnTo>
                  <a:lnTo>
                    <a:pt x="85" y="694"/>
                  </a:lnTo>
                  <a:lnTo>
                    <a:pt x="114" y="452"/>
                  </a:lnTo>
                  <a:lnTo>
                    <a:pt x="136" y="237"/>
                  </a:lnTo>
                  <a:lnTo>
                    <a:pt x="147" y="7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8" name="Freeform 160"/>
            <p:cNvSpPr>
              <a:spLocks/>
            </p:cNvSpPr>
            <p:nvPr/>
          </p:nvSpPr>
          <p:spPr bwMode="auto">
            <a:xfrm>
              <a:off x="1396" y="904"/>
              <a:ext cx="596" cy="56"/>
            </a:xfrm>
            <a:custGeom>
              <a:avLst/>
              <a:gdLst>
                <a:gd name="T0" fmla="*/ 133 w 1015"/>
                <a:gd name="T1" fmla="*/ 55 h 121"/>
                <a:gd name="T2" fmla="*/ 663 w 1015"/>
                <a:gd name="T3" fmla="*/ 103 h 121"/>
                <a:gd name="T4" fmla="*/ 665 w 1015"/>
                <a:gd name="T5" fmla="*/ 103 h 121"/>
                <a:gd name="T6" fmla="*/ 670 w 1015"/>
                <a:gd name="T7" fmla="*/ 104 h 121"/>
                <a:gd name="T8" fmla="*/ 678 w 1015"/>
                <a:gd name="T9" fmla="*/ 105 h 121"/>
                <a:gd name="T10" fmla="*/ 689 w 1015"/>
                <a:gd name="T11" fmla="*/ 106 h 121"/>
                <a:gd name="T12" fmla="*/ 704 w 1015"/>
                <a:gd name="T13" fmla="*/ 108 h 121"/>
                <a:gd name="T14" fmla="*/ 721 w 1015"/>
                <a:gd name="T15" fmla="*/ 110 h 121"/>
                <a:gd name="T16" fmla="*/ 741 w 1015"/>
                <a:gd name="T17" fmla="*/ 111 h 121"/>
                <a:gd name="T18" fmla="*/ 764 w 1015"/>
                <a:gd name="T19" fmla="*/ 113 h 121"/>
                <a:gd name="T20" fmla="*/ 788 w 1015"/>
                <a:gd name="T21" fmla="*/ 116 h 121"/>
                <a:gd name="T22" fmla="*/ 816 w 1015"/>
                <a:gd name="T23" fmla="*/ 117 h 121"/>
                <a:gd name="T24" fmla="*/ 845 w 1015"/>
                <a:gd name="T25" fmla="*/ 119 h 121"/>
                <a:gd name="T26" fmla="*/ 876 w 1015"/>
                <a:gd name="T27" fmla="*/ 120 h 121"/>
                <a:gd name="T28" fmla="*/ 908 w 1015"/>
                <a:gd name="T29" fmla="*/ 121 h 121"/>
                <a:gd name="T30" fmla="*/ 943 w 1015"/>
                <a:gd name="T31" fmla="*/ 121 h 121"/>
                <a:gd name="T32" fmla="*/ 978 w 1015"/>
                <a:gd name="T33" fmla="*/ 121 h 121"/>
                <a:gd name="T34" fmla="*/ 1015 w 1015"/>
                <a:gd name="T35" fmla="*/ 121 h 121"/>
                <a:gd name="T36" fmla="*/ 1014 w 1015"/>
                <a:gd name="T37" fmla="*/ 121 h 121"/>
                <a:gd name="T38" fmla="*/ 1009 w 1015"/>
                <a:gd name="T39" fmla="*/ 121 h 121"/>
                <a:gd name="T40" fmla="*/ 1003 w 1015"/>
                <a:gd name="T41" fmla="*/ 120 h 121"/>
                <a:gd name="T42" fmla="*/ 993 w 1015"/>
                <a:gd name="T43" fmla="*/ 119 h 121"/>
                <a:gd name="T44" fmla="*/ 981 w 1015"/>
                <a:gd name="T45" fmla="*/ 119 h 121"/>
                <a:gd name="T46" fmla="*/ 966 w 1015"/>
                <a:gd name="T47" fmla="*/ 117 h 121"/>
                <a:gd name="T48" fmla="*/ 948 w 1015"/>
                <a:gd name="T49" fmla="*/ 116 h 121"/>
                <a:gd name="T50" fmla="*/ 928 w 1015"/>
                <a:gd name="T51" fmla="*/ 113 h 121"/>
                <a:gd name="T52" fmla="*/ 905 w 1015"/>
                <a:gd name="T53" fmla="*/ 111 h 121"/>
                <a:gd name="T54" fmla="*/ 879 w 1015"/>
                <a:gd name="T55" fmla="*/ 109 h 121"/>
                <a:gd name="T56" fmla="*/ 852 w 1015"/>
                <a:gd name="T57" fmla="*/ 105 h 121"/>
                <a:gd name="T58" fmla="*/ 821 w 1015"/>
                <a:gd name="T59" fmla="*/ 102 h 121"/>
                <a:gd name="T60" fmla="*/ 787 w 1015"/>
                <a:gd name="T61" fmla="*/ 98 h 121"/>
                <a:gd name="T62" fmla="*/ 751 w 1015"/>
                <a:gd name="T63" fmla="*/ 94 h 121"/>
                <a:gd name="T64" fmla="*/ 712 w 1015"/>
                <a:gd name="T65" fmla="*/ 89 h 121"/>
                <a:gd name="T66" fmla="*/ 672 w 1015"/>
                <a:gd name="T67" fmla="*/ 83 h 121"/>
                <a:gd name="T68" fmla="*/ 35 w 1015"/>
                <a:gd name="T69" fmla="*/ 52 h 121"/>
                <a:gd name="T70" fmla="*/ 34 w 1015"/>
                <a:gd name="T71" fmla="*/ 52 h 121"/>
                <a:gd name="T72" fmla="*/ 29 w 1015"/>
                <a:gd name="T73" fmla="*/ 51 h 121"/>
                <a:gd name="T74" fmla="*/ 23 w 1015"/>
                <a:gd name="T75" fmla="*/ 50 h 121"/>
                <a:gd name="T76" fmla="*/ 18 w 1015"/>
                <a:gd name="T77" fmla="*/ 45 h 121"/>
                <a:gd name="T78" fmla="*/ 12 w 1015"/>
                <a:gd name="T79" fmla="*/ 40 h 121"/>
                <a:gd name="T80" fmla="*/ 6 w 1015"/>
                <a:gd name="T81" fmla="*/ 30 h 121"/>
                <a:gd name="T82" fmla="*/ 3 w 1015"/>
                <a:gd name="T83" fmla="*/ 18 h 121"/>
                <a:gd name="T84" fmla="*/ 3 w 1015"/>
                <a:gd name="T85" fmla="*/ 0 h 121"/>
                <a:gd name="T86" fmla="*/ 1 w 1015"/>
                <a:gd name="T87" fmla="*/ 3 h 121"/>
                <a:gd name="T88" fmla="*/ 0 w 1015"/>
                <a:gd name="T89" fmla="*/ 7 h 121"/>
                <a:gd name="T90" fmla="*/ 0 w 1015"/>
                <a:gd name="T91" fmla="*/ 14 h 121"/>
                <a:gd name="T92" fmla="*/ 6 w 1015"/>
                <a:gd name="T93" fmla="*/ 23 h 121"/>
                <a:gd name="T94" fmla="*/ 19 w 1015"/>
                <a:gd name="T95" fmla="*/ 33 h 121"/>
                <a:gd name="T96" fmla="*/ 43 w 1015"/>
                <a:gd name="T97" fmla="*/ 42 h 121"/>
                <a:gd name="T98" fmla="*/ 80 w 1015"/>
                <a:gd name="T99" fmla="*/ 49 h 121"/>
                <a:gd name="T100" fmla="*/ 133 w 1015"/>
                <a:gd name="T101" fmla="*/ 5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5" h="121">
                  <a:moveTo>
                    <a:pt x="133" y="55"/>
                  </a:moveTo>
                  <a:lnTo>
                    <a:pt x="663" y="103"/>
                  </a:lnTo>
                  <a:lnTo>
                    <a:pt x="665" y="103"/>
                  </a:lnTo>
                  <a:lnTo>
                    <a:pt x="670" y="104"/>
                  </a:lnTo>
                  <a:lnTo>
                    <a:pt x="678" y="105"/>
                  </a:lnTo>
                  <a:lnTo>
                    <a:pt x="689" y="106"/>
                  </a:lnTo>
                  <a:lnTo>
                    <a:pt x="704" y="108"/>
                  </a:lnTo>
                  <a:lnTo>
                    <a:pt x="721" y="110"/>
                  </a:lnTo>
                  <a:lnTo>
                    <a:pt x="741" y="111"/>
                  </a:lnTo>
                  <a:lnTo>
                    <a:pt x="764" y="113"/>
                  </a:lnTo>
                  <a:lnTo>
                    <a:pt x="788" y="116"/>
                  </a:lnTo>
                  <a:lnTo>
                    <a:pt x="816" y="117"/>
                  </a:lnTo>
                  <a:lnTo>
                    <a:pt x="845" y="119"/>
                  </a:lnTo>
                  <a:lnTo>
                    <a:pt x="876" y="120"/>
                  </a:lnTo>
                  <a:lnTo>
                    <a:pt x="908" y="121"/>
                  </a:lnTo>
                  <a:lnTo>
                    <a:pt x="943" y="121"/>
                  </a:lnTo>
                  <a:lnTo>
                    <a:pt x="978" y="121"/>
                  </a:lnTo>
                  <a:lnTo>
                    <a:pt x="1015" y="121"/>
                  </a:lnTo>
                  <a:lnTo>
                    <a:pt x="1014" y="121"/>
                  </a:lnTo>
                  <a:lnTo>
                    <a:pt x="1009" y="121"/>
                  </a:lnTo>
                  <a:lnTo>
                    <a:pt x="1003" y="120"/>
                  </a:lnTo>
                  <a:lnTo>
                    <a:pt x="993" y="119"/>
                  </a:lnTo>
                  <a:lnTo>
                    <a:pt x="981" y="119"/>
                  </a:lnTo>
                  <a:lnTo>
                    <a:pt x="966" y="117"/>
                  </a:lnTo>
                  <a:lnTo>
                    <a:pt x="948" y="116"/>
                  </a:lnTo>
                  <a:lnTo>
                    <a:pt x="928" y="113"/>
                  </a:lnTo>
                  <a:lnTo>
                    <a:pt x="905" y="111"/>
                  </a:lnTo>
                  <a:lnTo>
                    <a:pt x="879" y="109"/>
                  </a:lnTo>
                  <a:lnTo>
                    <a:pt x="852" y="105"/>
                  </a:lnTo>
                  <a:lnTo>
                    <a:pt x="821" y="102"/>
                  </a:lnTo>
                  <a:lnTo>
                    <a:pt x="787" y="98"/>
                  </a:lnTo>
                  <a:lnTo>
                    <a:pt x="751" y="94"/>
                  </a:lnTo>
                  <a:lnTo>
                    <a:pt x="712" y="89"/>
                  </a:lnTo>
                  <a:lnTo>
                    <a:pt x="672" y="83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29" y="51"/>
                  </a:lnTo>
                  <a:lnTo>
                    <a:pt x="23" y="50"/>
                  </a:lnTo>
                  <a:lnTo>
                    <a:pt x="18" y="45"/>
                  </a:lnTo>
                  <a:lnTo>
                    <a:pt x="12" y="40"/>
                  </a:lnTo>
                  <a:lnTo>
                    <a:pt x="6" y="30"/>
                  </a:lnTo>
                  <a:lnTo>
                    <a:pt x="3" y="18"/>
                  </a:lnTo>
                  <a:lnTo>
                    <a:pt x="3" y="0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4"/>
                  </a:lnTo>
                  <a:lnTo>
                    <a:pt x="6" y="23"/>
                  </a:lnTo>
                  <a:lnTo>
                    <a:pt x="19" y="33"/>
                  </a:lnTo>
                  <a:lnTo>
                    <a:pt x="43" y="42"/>
                  </a:lnTo>
                  <a:lnTo>
                    <a:pt x="80" y="49"/>
                  </a:lnTo>
                  <a:lnTo>
                    <a:pt x="13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9" name="Freeform 161"/>
            <p:cNvSpPr>
              <a:spLocks/>
            </p:cNvSpPr>
            <p:nvPr/>
          </p:nvSpPr>
          <p:spPr bwMode="auto">
            <a:xfrm>
              <a:off x="1396" y="359"/>
              <a:ext cx="69" cy="559"/>
            </a:xfrm>
            <a:custGeom>
              <a:avLst/>
              <a:gdLst>
                <a:gd name="T0" fmla="*/ 118 w 118"/>
                <a:gd name="T1" fmla="*/ 0 h 1211"/>
                <a:gd name="T2" fmla="*/ 0 w 118"/>
                <a:gd name="T3" fmla="*/ 1211 h 1211"/>
                <a:gd name="T4" fmla="*/ 3 w 118"/>
                <a:gd name="T5" fmla="*/ 1160 h 1211"/>
                <a:gd name="T6" fmla="*/ 11 w 118"/>
                <a:gd name="T7" fmla="*/ 1023 h 1211"/>
                <a:gd name="T8" fmla="*/ 23 w 118"/>
                <a:gd name="T9" fmla="*/ 828 h 1211"/>
                <a:gd name="T10" fmla="*/ 38 w 118"/>
                <a:gd name="T11" fmla="*/ 606 h 1211"/>
                <a:gd name="T12" fmla="*/ 57 w 118"/>
                <a:gd name="T13" fmla="*/ 383 h 1211"/>
                <a:gd name="T14" fmla="*/ 76 w 118"/>
                <a:gd name="T15" fmla="*/ 189 h 1211"/>
                <a:gd name="T16" fmla="*/ 97 w 118"/>
                <a:gd name="T17" fmla="*/ 52 h 1211"/>
                <a:gd name="T18" fmla="*/ 118 w 118"/>
                <a:gd name="T19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211">
                  <a:moveTo>
                    <a:pt x="118" y="0"/>
                  </a:moveTo>
                  <a:lnTo>
                    <a:pt x="0" y="1211"/>
                  </a:lnTo>
                  <a:lnTo>
                    <a:pt x="3" y="1160"/>
                  </a:lnTo>
                  <a:lnTo>
                    <a:pt x="11" y="1023"/>
                  </a:lnTo>
                  <a:lnTo>
                    <a:pt x="23" y="828"/>
                  </a:lnTo>
                  <a:lnTo>
                    <a:pt x="38" y="606"/>
                  </a:lnTo>
                  <a:lnTo>
                    <a:pt x="57" y="383"/>
                  </a:lnTo>
                  <a:lnTo>
                    <a:pt x="76" y="189"/>
                  </a:lnTo>
                  <a:lnTo>
                    <a:pt x="97" y="5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0" name="Freeform 162"/>
            <p:cNvSpPr>
              <a:spLocks/>
            </p:cNvSpPr>
            <p:nvPr/>
          </p:nvSpPr>
          <p:spPr bwMode="auto">
            <a:xfrm>
              <a:off x="1798" y="316"/>
              <a:ext cx="91" cy="605"/>
            </a:xfrm>
            <a:custGeom>
              <a:avLst/>
              <a:gdLst>
                <a:gd name="T0" fmla="*/ 146 w 153"/>
                <a:gd name="T1" fmla="*/ 0 h 1314"/>
                <a:gd name="T2" fmla="*/ 0 w 153"/>
                <a:gd name="T3" fmla="*/ 1314 h 1314"/>
                <a:gd name="T4" fmla="*/ 2 w 153"/>
                <a:gd name="T5" fmla="*/ 1299 h 1314"/>
                <a:gd name="T6" fmla="*/ 8 w 153"/>
                <a:gd name="T7" fmla="*/ 1259 h 1314"/>
                <a:gd name="T8" fmla="*/ 17 w 153"/>
                <a:gd name="T9" fmla="*/ 1195 h 1314"/>
                <a:gd name="T10" fmla="*/ 29 w 153"/>
                <a:gd name="T11" fmla="*/ 1112 h 1314"/>
                <a:gd name="T12" fmla="*/ 42 w 153"/>
                <a:gd name="T13" fmla="*/ 1014 h 1314"/>
                <a:gd name="T14" fmla="*/ 57 w 153"/>
                <a:gd name="T15" fmla="*/ 904 h 1314"/>
                <a:gd name="T16" fmla="*/ 74 w 153"/>
                <a:gd name="T17" fmla="*/ 787 h 1314"/>
                <a:gd name="T18" fmla="*/ 90 w 153"/>
                <a:gd name="T19" fmla="*/ 665 h 1314"/>
                <a:gd name="T20" fmla="*/ 106 w 153"/>
                <a:gd name="T21" fmla="*/ 544 h 1314"/>
                <a:gd name="T22" fmla="*/ 120 w 153"/>
                <a:gd name="T23" fmla="*/ 425 h 1314"/>
                <a:gd name="T24" fmla="*/ 132 w 153"/>
                <a:gd name="T25" fmla="*/ 315 h 1314"/>
                <a:gd name="T26" fmla="*/ 143 w 153"/>
                <a:gd name="T27" fmla="*/ 214 h 1314"/>
                <a:gd name="T28" fmla="*/ 150 w 153"/>
                <a:gd name="T29" fmla="*/ 129 h 1314"/>
                <a:gd name="T30" fmla="*/ 153 w 153"/>
                <a:gd name="T31" fmla="*/ 62 h 1314"/>
                <a:gd name="T32" fmla="*/ 152 w 153"/>
                <a:gd name="T33" fmla="*/ 19 h 1314"/>
                <a:gd name="T34" fmla="*/ 146 w 153"/>
                <a:gd name="T3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314">
                  <a:moveTo>
                    <a:pt x="146" y="0"/>
                  </a:moveTo>
                  <a:lnTo>
                    <a:pt x="0" y="1314"/>
                  </a:lnTo>
                  <a:lnTo>
                    <a:pt x="2" y="1299"/>
                  </a:lnTo>
                  <a:lnTo>
                    <a:pt x="8" y="1259"/>
                  </a:lnTo>
                  <a:lnTo>
                    <a:pt x="17" y="1195"/>
                  </a:lnTo>
                  <a:lnTo>
                    <a:pt x="29" y="1112"/>
                  </a:lnTo>
                  <a:lnTo>
                    <a:pt x="42" y="1014"/>
                  </a:lnTo>
                  <a:lnTo>
                    <a:pt x="57" y="904"/>
                  </a:lnTo>
                  <a:lnTo>
                    <a:pt x="74" y="787"/>
                  </a:lnTo>
                  <a:lnTo>
                    <a:pt x="90" y="665"/>
                  </a:lnTo>
                  <a:lnTo>
                    <a:pt x="106" y="544"/>
                  </a:lnTo>
                  <a:lnTo>
                    <a:pt x="120" y="425"/>
                  </a:lnTo>
                  <a:lnTo>
                    <a:pt x="132" y="315"/>
                  </a:lnTo>
                  <a:lnTo>
                    <a:pt x="143" y="214"/>
                  </a:lnTo>
                  <a:lnTo>
                    <a:pt x="150" y="129"/>
                  </a:lnTo>
                  <a:lnTo>
                    <a:pt x="153" y="62"/>
                  </a:lnTo>
                  <a:lnTo>
                    <a:pt x="152" y="19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1" name="Freeform 163"/>
            <p:cNvSpPr>
              <a:spLocks/>
            </p:cNvSpPr>
            <p:nvPr/>
          </p:nvSpPr>
          <p:spPr bwMode="auto">
            <a:xfrm>
              <a:off x="1413" y="856"/>
              <a:ext cx="86" cy="72"/>
            </a:xfrm>
            <a:custGeom>
              <a:avLst/>
              <a:gdLst>
                <a:gd name="T0" fmla="*/ 0 w 146"/>
                <a:gd name="T1" fmla="*/ 0 h 155"/>
                <a:gd name="T2" fmla="*/ 1 w 146"/>
                <a:gd name="T3" fmla="*/ 6 h 155"/>
                <a:gd name="T4" fmla="*/ 6 w 146"/>
                <a:gd name="T5" fmla="*/ 21 h 155"/>
                <a:gd name="T6" fmla="*/ 15 w 146"/>
                <a:gd name="T7" fmla="*/ 42 h 155"/>
                <a:gd name="T8" fmla="*/ 29 w 146"/>
                <a:gd name="T9" fmla="*/ 68 h 155"/>
                <a:gd name="T10" fmla="*/ 48 w 146"/>
                <a:gd name="T11" fmla="*/ 94 h 155"/>
                <a:gd name="T12" fmla="*/ 74 w 146"/>
                <a:gd name="T13" fmla="*/ 120 h 155"/>
                <a:gd name="T14" fmla="*/ 106 w 146"/>
                <a:gd name="T15" fmla="*/ 141 h 155"/>
                <a:gd name="T16" fmla="*/ 146 w 146"/>
                <a:gd name="T17" fmla="*/ 155 h 155"/>
                <a:gd name="T18" fmla="*/ 141 w 146"/>
                <a:gd name="T19" fmla="*/ 152 h 155"/>
                <a:gd name="T20" fmla="*/ 126 w 146"/>
                <a:gd name="T21" fmla="*/ 143 h 155"/>
                <a:gd name="T22" fmla="*/ 105 w 146"/>
                <a:gd name="T23" fmla="*/ 128 h 155"/>
                <a:gd name="T24" fmla="*/ 81 w 146"/>
                <a:gd name="T25" fmla="*/ 108 h 155"/>
                <a:gd name="T26" fmla="*/ 54 w 146"/>
                <a:gd name="T27" fmla="*/ 85 h 155"/>
                <a:gd name="T28" fmla="*/ 31 w 146"/>
                <a:gd name="T29" fmla="*/ 59 h 155"/>
                <a:gd name="T30" fmla="*/ 12 w 146"/>
                <a:gd name="T31" fmla="*/ 30 h 155"/>
                <a:gd name="T32" fmla="*/ 0 w 146"/>
                <a:gd name="T3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55">
                  <a:moveTo>
                    <a:pt x="0" y="0"/>
                  </a:moveTo>
                  <a:lnTo>
                    <a:pt x="1" y="6"/>
                  </a:lnTo>
                  <a:lnTo>
                    <a:pt x="6" y="21"/>
                  </a:lnTo>
                  <a:lnTo>
                    <a:pt x="15" y="42"/>
                  </a:lnTo>
                  <a:lnTo>
                    <a:pt x="29" y="68"/>
                  </a:lnTo>
                  <a:lnTo>
                    <a:pt x="48" y="94"/>
                  </a:lnTo>
                  <a:lnTo>
                    <a:pt x="74" y="120"/>
                  </a:lnTo>
                  <a:lnTo>
                    <a:pt x="106" y="141"/>
                  </a:lnTo>
                  <a:lnTo>
                    <a:pt x="146" y="155"/>
                  </a:lnTo>
                  <a:lnTo>
                    <a:pt x="141" y="152"/>
                  </a:lnTo>
                  <a:lnTo>
                    <a:pt x="126" y="143"/>
                  </a:lnTo>
                  <a:lnTo>
                    <a:pt x="105" y="128"/>
                  </a:lnTo>
                  <a:lnTo>
                    <a:pt x="81" y="108"/>
                  </a:lnTo>
                  <a:lnTo>
                    <a:pt x="54" y="85"/>
                  </a:lnTo>
                  <a:lnTo>
                    <a:pt x="31" y="59"/>
                  </a:lnTo>
                  <a:lnTo>
                    <a:pt x="1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2" name="Freeform 164"/>
            <p:cNvSpPr>
              <a:spLocks/>
            </p:cNvSpPr>
            <p:nvPr/>
          </p:nvSpPr>
          <p:spPr bwMode="auto">
            <a:xfrm>
              <a:off x="1458" y="348"/>
              <a:ext cx="85" cy="73"/>
            </a:xfrm>
            <a:custGeom>
              <a:avLst/>
              <a:gdLst>
                <a:gd name="T0" fmla="*/ 148 w 148"/>
                <a:gd name="T1" fmla="*/ 0 h 158"/>
                <a:gd name="T2" fmla="*/ 142 w 148"/>
                <a:gd name="T3" fmla="*/ 4 h 158"/>
                <a:gd name="T4" fmla="*/ 126 w 148"/>
                <a:gd name="T5" fmla="*/ 14 h 158"/>
                <a:gd name="T6" fmla="*/ 104 w 148"/>
                <a:gd name="T7" fmla="*/ 30 h 158"/>
                <a:gd name="T8" fmla="*/ 77 w 148"/>
                <a:gd name="T9" fmla="*/ 50 h 158"/>
                <a:gd name="T10" fmla="*/ 51 w 148"/>
                <a:gd name="T11" fmla="*/ 74 h 158"/>
                <a:gd name="T12" fmla="*/ 27 w 148"/>
                <a:gd name="T13" fmla="*/ 101 h 158"/>
                <a:gd name="T14" fmla="*/ 9 w 148"/>
                <a:gd name="T15" fmla="*/ 129 h 158"/>
                <a:gd name="T16" fmla="*/ 0 w 148"/>
                <a:gd name="T17" fmla="*/ 158 h 158"/>
                <a:gd name="T18" fmla="*/ 4 w 148"/>
                <a:gd name="T19" fmla="*/ 153 h 158"/>
                <a:gd name="T20" fmla="*/ 13 w 148"/>
                <a:gd name="T21" fmla="*/ 136 h 158"/>
                <a:gd name="T22" fmla="*/ 28 w 148"/>
                <a:gd name="T23" fmla="*/ 113 h 158"/>
                <a:gd name="T24" fmla="*/ 47 w 148"/>
                <a:gd name="T25" fmla="*/ 86 h 158"/>
                <a:gd name="T26" fmla="*/ 69 w 148"/>
                <a:gd name="T27" fmla="*/ 58 h 158"/>
                <a:gd name="T28" fmla="*/ 95 w 148"/>
                <a:gd name="T29" fmla="*/ 33 h 158"/>
                <a:gd name="T30" fmla="*/ 121 w 148"/>
                <a:gd name="T31" fmla="*/ 12 h 158"/>
                <a:gd name="T32" fmla="*/ 148 w 148"/>
                <a:gd name="T3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58">
                  <a:moveTo>
                    <a:pt x="148" y="0"/>
                  </a:moveTo>
                  <a:lnTo>
                    <a:pt x="142" y="4"/>
                  </a:lnTo>
                  <a:lnTo>
                    <a:pt x="126" y="14"/>
                  </a:lnTo>
                  <a:lnTo>
                    <a:pt x="104" y="30"/>
                  </a:lnTo>
                  <a:lnTo>
                    <a:pt x="77" y="50"/>
                  </a:lnTo>
                  <a:lnTo>
                    <a:pt x="51" y="74"/>
                  </a:lnTo>
                  <a:lnTo>
                    <a:pt x="27" y="101"/>
                  </a:lnTo>
                  <a:lnTo>
                    <a:pt x="9" y="129"/>
                  </a:lnTo>
                  <a:lnTo>
                    <a:pt x="0" y="158"/>
                  </a:lnTo>
                  <a:lnTo>
                    <a:pt x="4" y="153"/>
                  </a:lnTo>
                  <a:lnTo>
                    <a:pt x="13" y="136"/>
                  </a:lnTo>
                  <a:lnTo>
                    <a:pt x="28" y="113"/>
                  </a:lnTo>
                  <a:lnTo>
                    <a:pt x="47" y="86"/>
                  </a:lnTo>
                  <a:lnTo>
                    <a:pt x="69" y="58"/>
                  </a:lnTo>
                  <a:lnTo>
                    <a:pt x="95" y="33"/>
                  </a:lnTo>
                  <a:lnTo>
                    <a:pt x="121" y="1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60" name="Group 192"/>
          <p:cNvGrpSpPr>
            <a:grpSpLocks/>
          </p:cNvGrpSpPr>
          <p:nvPr/>
        </p:nvGrpSpPr>
        <p:grpSpPr bwMode="auto">
          <a:xfrm>
            <a:off x="6477000" y="3733800"/>
            <a:ext cx="1154113" cy="865188"/>
            <a:chOff x="3648" y="2112"/>
            <a:chExt cx="727" cy="1265"/>
          </a:xfrm>
        </p:grpSpPr>
        <p:sp>
          <p:nvSpPr>
            <p:cNvPr id="186540" name="AutoShape 172"/>
            <p:cNvSpPr>
              <a:spLocks noChangeAspect="1" noChangeArrowheads="1" noTextEdit="1"/>
            </p:cNvSpPr>
            <p:nvPr/>
          </p:nvSpPr>
          <p:spPr bwMode="auto">
            <a:xfrm>
              <a:off x="3648" y="2112"/>
              <a:ext cx="727" cy="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2" name="Freeform 174"/>
            <p:cNvSpPr>
              <a:spLocks/>
            </p:cNvSpPr>
            <p:nvPr/>
          </p:nvSpPr>
          <p:spPr bwMode="auto">
            <a:xfrm>
              <a:off x="3648" y="2112"/>
              <a:ext cx="727" cy="1265"/>
            </a:xfrm>
            <a:custGeom>
              <a:avLst/>
              <a:gdLst>
                <a:gd name="T0" fmla="*/ 0 w 1454"/>
                <a:gd name="T1" fmla="*/ 2315 h 2530"/>
                <a:gd name="T2" fmla="*/ 452 w 1454"/>
                <a:gd name="T3" fmla="*/ 2530 h 2530"/>
                <a:gd name="T4" fmla="*/ 1454 w 1454"/>
                <a:gd name="T5" fmla="*/ 2128 h 2530"/>
                <a:gd name="T6" fmla="*/ 1449 w 1454"/>
                <a:gd name="T7" fmla="*/ 104 h 2530"/>
                <a:gd name="T8" fmla="*/ 963 w 1454"/>
                <a:gd name="T9" fmla="*/ 0 h 2530"/>
                <a:gd name="T10" fmla="*/ 0 w 1454"/>
                <a:gd name="T11" fmla="*/ 217 h 2530"/>
                <a:gd name="T12" fmla="*/ 0 w 1454"/>
                <a:gd name="T13" fmla="*/ 231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2530">
                  <a:moveTo>
                    <a:pt x="0" y="2315"/>
                  </a:moveTo>
                  <a:lnTo>
                    <a:pt x="452" y="2530"/>
                  </a:lnTo>
                  <a:lnTo>
                    <a:pt x="1454" y="2128"/>
                  </a:lnTo>
                  <a:lnTo>
                    <a:pt x="1449" y="104"/>
                  </a:lnTo>
                  <a:lnTo>
                    <a:pt x="963" y="0"/>
                  </a:lnTo>
                  <a:lnTo>
                    <a:pt x="0" y="217"/>
                  </a:lnTo>
                  <a:lnTo>
                    <a:pt x="0" y="2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3" name="Freeform 175"/>
            <p:cNvSpPr>
              <a:spLocks/>
            </p:cNvSpPr>
            <p:nvPr/>
          </p:nvSpPr>
          <p:spPr bwMode="auto">
            <a:xfrm>
              <a:off x="3701" y="2149"/>
              <a:ext cx="621" cy="147"/>
            </a:xfrm>
            <a:custGeom>
              <a:avLst/>
              <a:gdLst>
                <a:gd name="T0" fmla="*/ 0 w 1244"/>
                <a:gd name="T1" fmla="*/ 196 h 295"/>
                <a:gd name="T2" fmla="*/ 856 w 1244"/>
                <a:gd name="T3" fmla="*/ 0 h 295"/>
                <a:gd name="T4" fmla="*/ 1244 w 1244"/>
                <a:gd name="T5" fmla="*/ 81 h 295"/>
                <a:gd name="T6" fmla="*/ 351 w 1244"/>
                <a:gd name="T7" fmla="*/ 295 h 295"/>
                <a:gd name="T8" fmla="*/ 0 w 1244"/>
                <a:gd name="T9" fmla="*/ 19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295">
                  <a:moveTo>
                    <a:pt x="0" y="196"/>
                  </a:moveTo>
                  <a:lnTo>
                    <a:pt x="856" y="0"/>
                  </a:lnTo>
                  <a:lnTo>
                    <a:pt x="1244" y="81"/>
                  </a:lnTo>
                  <a:lnTo>
                    <a:pt x="351" y="295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72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5" name="Freeform 177"/>
            <p:cNvSpPr>
              <a:spLocks/>
            </p:cNvSpPr>
            <p:nvPr/>
          </p:nvSpPr>
          <p:spPr bwMode="auto">
            <a:xfrm>
              <a:off x="4151" y="2214"/>
              <a:ext cx="179" cy="932"/>
            </a:xfrm>
            <a:custGeom>
              <a:avLst/>
              <a:gdLst>
                <a:gd name="T0" fmla="*/ 0 w 358"/>
                <a:gd name="T1" fmla="*/ 93 h 1865"/>
                <a:gd name="T2" fmla="*/ 358 w 358"/>
                <a:gd name="T3" fmla="*/ 0 h 1865"/>
                <a:gd name="T4" fmla="*/ 358 w 358"/>
                <a:gd name="T5" fmla="*/ 1865 h 1865"/>
                <a:gd name="T6" fmla="*/ 0 w 358"/>
                <a:gd name="T7" fmla="*/ 1747 h 1865"/>
                <a:gd name="T8" fmla="*/ 0 w 358"/>
                <a:gd name="T9" fmla="*/ 93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1865">
                  <a:moveTo>
                    <a:pt x="0" y="93"/>
                  </a:moveTo>
                  <a:lnTo>
                    <a:pt x="358" y="0"/>
                  </a:lnTo>
                  <a:lnTo>
                    <a:pt x="358" y="1865"/>
                  </a:lnTo>
                  <a:lnTo>
                    <a:pt x="0" y="174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4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6" name="Freeform 178"/>
            <p:cNvSpPr>
              <a:spLocks/>
            </p:cNvSpPr>
            <p:nvPr/>
          </p:nvSpPr>
          <p:spPr bwMode="auto">
            <a:xfrm>
              <a:off x="3685" y="2263"/>
              <a:ext cx="179" cy="1061"/>
            </a:xfrm>
            <a:custGeom>
              <a:avLst/>
              <a:gdLst>
                <a:gd name="T0" fmla="*/ 1 w 357"/>
                <a:gd name="T1" fmla="*/ 0 h 2120"/>
                <a:gd name="T2" fmla="*/ 354 w 357"/>
                <a:gd name="T3" fmla="*/ 105 h 2120"/>
                <a:gd name="T4" fmla="*/ 357 w 357"/>
                <a:gd name="T5" fmla="*/ 2120 h 2120"/>
                <a:gd name="T6" fmla="*/ 0 w 357"/>
                <a:gd name="T7" fmla="*/ 1960 h 2120"/>
                <a:gd name="T8" fmla="*/ 1 w 357"/>
                <a:gd name="T9" fmla="*/ 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2120">
                  <a:moveTo>
                    <a:pt x="1" y="0"/>
                  </a:moveTo>
                  <a:lnTo>
                    <a:pt x="354" y="105"/>
                  </a:lnTo>
                  <a:lnTo>
                    <a:pt x="357" y="2120"/>
                  </a:lnTo>
                  <a:lnTo>
                    <a:pt x="0" y="1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7" name="Freeform 179"/>
            <p:cNvSpPr>
              <a:spLocks/>
            </p:cNvSpPr>
            <p:nvPr/>
          </p:nvSpPr>
          <p:spPr bwMode="auto">
            <a:xfrm>
              <a:off x="3883" y="3087"/>
              <a:ext cx="447" cy="237"/>
            </a:xfrm>
            <a:custGeom>
              <a:avLst/>
              <a:gdLst>
                <a:gd name="T0" fmla="*/ 1 w 892"/>
                <a:gd name="T1" fmla="*/ 199 h 472"/>
                <a:gd name="T2" fmla="*/ 0 w 892"/>
                <a:gd name="T3" fmla="*/ 472 h 472"/>
                <a:gd name="T4" fmla="*/ 892 w 892"/>
                <a:gd name="T5" fmla="*/ 118 h 472"/>
                <a:gd name="T6" fmla="*/ 534 w 892"/>
                <a:gd name="T7" fmla="*/ 0 h 472"/>
                <a:gd name="T8" fmla="*/ 1 w 892"/>
                <a:gd name="T9" fmla="*/ 199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2" h="472">
                  <a:moveTo>
                    <a:pt x="1" y="199"/>
                  </a:moveTo>
                  <a:lnTo>
                    <a:pt x="0" y="472"/>
                  </a:lnTo>
                  <a:lnTo>
                    <a:pt x="892" y="118"/>
                  </a:lnTo>
                  <a:lnTo>
                    <a:pt x="534" y="0"/>
                  </a:lnTo>
                  <a:lnTo>
                    <a:pt x="1" y="199"/>
                  </a:lnTo>
                  <a:close/>
                </a:path>
              </a:pathLst>
            </a:custGeom>
            <a:solidFill>
              <a:srgbClr val="72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99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12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C5AA-445C-A747-B87C-7FD7A312709A}" type="slidenum">
              <a:rPr lang="en-US"/>
              <a:pPr/>
              <a:t>49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r>
              <a:rPr lang="en-US"/>
              <a:t>The General Dynamic Programming Technique</a:t>
            </a:r>
          </a:p>
        </p:txBody>
      </p:sp>
      <p:sp>
        <p:nvSpPr>
          <p:cNvPr id="168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Applies to a problem that at first seems to require a lot of time (possibly exponential), provided we have: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Simple subproblems:</a:t>
            </a:r>
            <a:r>
              <a:rPr lang="en-US" sz="2400"/>
              <a:t> the subproblems can be defined in terms of a few variables, such as j, k, l, m, and so on.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Subproblem optimality:</a:t>
            </a:r>
            <a:r>
              <a:rPr lang="en-US" sz="2400"/>
              <a:t> the global optimum value can be defined in terms of optimal subproblems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Subproblem overlap:</a:t>
            </a:r>
            <a:r>
              <a:rPr lang="en-US" sz="2400"/>
              <a:t> the subproblems are not independent, but instead they overlap (hence, should be constructed bottom-up).</a:t>
            </a:r>
          </a:p>
        </p:txBody>
      </p:sp>
      <p:pic>
        <p:nvPicPr>
          <p:cNvPr id="168965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20FE2C0-AC9B-A846-8EAD-1AF93035B892}" type="slidenum">
              <a:rPr lang="en-US" sz="1400"/>
              <a:pPr eaLnBrk="1" hangingPunct="1"/>
              <a:t>5</a:t>
            </a:fld>
            <a:endParaRPr 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Matrix Chain-Products</a:t>
            </a:r>
          </a:p>
        </p:txBody>
      </p:sp>
      <p:sp>
        <p:nvSpPr>
          <p:cNvPr id="1946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781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chemeClr val="tx2"/>
                </a:solidFill>
                <a:latin typeface="Tahoma" charset="0"/>
              </a:rPr>
              <a:t>Matrix Chain-Product: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Compute A=A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*A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*…*A</a:t>
            </a:r>
            <a:r>
              <a:rPr lang="en-US" baseline="-25000">
                <a:latin typeface="Tahoma" charset="0"/>
              </a:rPr>
              <a:t>n-1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</a:t>
            </a:r>
            <a:r>
              <a:rPr lang="en-US" baseline="-25000">
                <a:latin typeface="Tahoma" charset="0"/>
              </a:rPr>
              <a:t>i</a:t>
            </a:r>
            <a:r>
              <a:rPr lang="en-US">
                <a:latin typeface="Tahoma" charset="0"/>
              </a:rPr>
              <a:t> is d</a:t>
            </a:r>
            <a:r>
              <a:rPr lang="en-US" baseline="-25000">
                <a:latin typeface="Tahoma" charset="0"/>
              </a:rPr>
              <a:t>i </a:t>
            </a:r>
            <a:r>
              <a:rPr lang="en-US">
                <a:latin typeface="Tahoma" charset="0"/>
                <a:cs typeface="Tahoma" charset="0"/>
              </a:rPr>
              <a:t>× </a:t>
            </a:r>
            <a:r>
              <a:rPr lang="en-US">
                <a:latin typeface="Tahoma" charset="0"/>
              </a:rPr>
              <a:t>d</a:t>
            </a:r>
            <a:r>
              <a:rPr lang="en-US" baseline="-25000">
                <a:latin typeface="Tahoma" charset="0"/>
              </a:rPr>
              <a:t>i+1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Problem: How to parenthesize?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B is 3 </a:t>
            </a:r>
            <a:r>
              <a:rPr lang="en-US">
                <a:latin typeface="Tahoma" charset="0"/>
                <a:cs typeface="Tahoma" charset="0"/>
              </a:rPr>
              <a:t>× 100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C is 100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D is 5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(B*C)*D takes 1500 + 75 = 1575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B*(C*D) takes 1500 + 2500 = 4000 ops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21F8-D839-6047-803A-1F8DABE3392A}" type="slidenum">
              <a:rPr lang="en-US"/>
              <a:pPr/>
              <a:t>50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086600" cy="1143000"/>
          </a:xfrm>
        </p:spPr>
        <p:txBody>
          <a:bodyPr/>
          <a:lstStyle/>
          <a:p>
            <a:r>
              <a:rPr lang="en-US"/>
              <a:t>A 0/1 Knapsack Algorithm, First Attempt</a:t>
            </a:r>
          </a:p>
        </p:txBody>
      </p:sp>
      <p:sp>
        <p:nvSpPr>
          <p:cNvPr id="187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6200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</a:t>
            </a:r>
            <a:r>
              <a:rPr lang="en-US" sz="2400" baseline="-25000"/>
              <a:t>k</a:t>
            </a:r>
            <a:r>
              <a:rPr lang="en-US" sz="2400"/>
              <a:t>: Set of items numbered 1 to k.</a:t>
            </a:r>
          </a:p>
          <a:p>
            <a:pPr>
              <a:lnSpc>
                <a:spcPct val="90000"/>
              </a:lnSpc>
            </a:pPr>
            <a:r>
              <a:rPr lang="en-US" sz="2400"/>
              <a:t>Define B[k] = best selection from S</a:t>
            </a:r>
            <a:r>
              <a:rPr lang="en-US" sz="2400" baseline="-25000"/>
              <a:t>k</a:t>
            </a:r>
            <a:r>
              <a:rPr lang="en-US" sz="2400"/>
              <a:t>.</a:t>
            </a:r>
          </a:p>
          <a:p>
            <a:pPr>
              <a:lnSpc>
                <a:spcPct val="90000"/>
              </a:lnSpc>
            </a:pPr>
            <a:r>
              <a:rPr lang="en-US" sz="2400"/>
              <a:t>Problem: does not have subproblem optimality: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Consider set S={(3,2),(5,4),(8,5),(4,3),(10,9)} of</a:t>
            </a:r>
            <a:br>
              <a:rPr lang="en-US" sz="2000"/>
            </a:br>
            <a:r>
              <a:rPr lang="en-US" sz="2000"/>
              <a:t>(benefit, weight) pairs and total weight W = 20</a:t>
            </a:r>
          </a:p>
        </p:txBody>
      </p:sp>
      <p:graphicFrame>
        <p:nvGraphicFramePr>
          <p:cNvPr id="187397" name="Object 5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2376" r="5661" b="9747"/>
          <a:stretch>
            <a:fillRect/>
          </a:stretch>
        </p:blipFill>
        <p:spPr bwMode="auto">
          <a:xfrm>
            <a:off x="3124200" y="3429000"/>
            <a:ext cx="3657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1219200" y="3741738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Best for S</a:t>
            </a:r>
            <a:r>
              <a:rPr lang="en-US" baseline="-25000"/>
              <a:t>4</a:t>
            </a:r>
            <a:r>
              <a:rPr lang="en-US"/>
              <a:t>:</a:t>
            </a:r>
            <a:endParaRPr lang="en-US" baseline="-25000"/>
          </a:p>
        </p:txBody>
      </p:sp>
      <p:sp>
        <p:nvSpPr>
          <p:cNvPr id="187401" name="Text Box 9"/>
          <p:cNvSpPr txBox="1">
            <a:spLocks noChangeArrowheads="1"/>
          </p:cNvSpPr>
          <p:nvPr/>
        </p:nvSpPr>
        <p:spPr bwMode="auto">
          <a:xfrm>
            <a:off x="1219200" y="5189538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Best for S</a:t>
            </a:r>
            <a:r>
              <a:rPr lang="en-US" baseline="-25000"/>
              <a:t>5</a:t>
            </a:r>
            <a:r>
              <a:rPr lang="en-US"/>
              <a:t>: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34856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244C-52F2-CE4A-91E3-BE84B633DFD8}" type="slidenum">
              <a:rPr lang="en-US"/>
              <a:pPr/>
              <a:t>51</a:t>
            </a:fld>
            <a:endParaRPr lang="en-US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086600" cy="1143000"/>
          </a:xfrm>
        </p:spPr>
        <p:txBody>
          <a:bodyPr/>
          <a:lstStyle/>
          <a:p>
            <a:r>
              <a:rPr lang="en-US" dirty="0"/>
              <a:t>A 0/1 Knapsack Algorithm, Second </a:t>
            </a:r>
            <a:r>
              <a:rPr lang="en-US" dirty="0" smtClean="0"/>
              <a:t>(Better) Attempt</a:t>
            </a:r>
            <a:endParaRPr lang="en-US" dirty="0"/>
          </a:p>
        </p:txBody>
      </p:sp>
      <p:sp>
        <p:nvSpPr>
          <p:cNvPr id="189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0772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</a:t>
            </a:r>
            <a:r>
              <a:rPr lang="en-US" sz="2400" baseline="-25000"/>
              <a:t>k</a:t>
            </a:r>
            <a:r>
              <a:rPr lang="en-US" sz="2400"/>
              <a:t>: Set of items numbered 1 to k.</a:t>
            </a:r>
          </a:p>
          <a:p>
            <a:pPr>
              <a:lnSpc>
                <a:spcPct val="90000"/>
              </a:lnSpc>
            </a:pPr>
            <a:r>
              <a:rPr lang="en-US" sz="2400"/>
              <a:t>Define B[k,w] to be the best selection from S</a:t>
            </a:r>
            <a:r>
              <a:rPr lang="en-US" sz="2400" baseline="-25000"/>
              <a:t>k</a:t>
            </a:r>
            <a:r>
              <a:rPr lang="en-US" sz="2400"/>
              <a:t> with weight at most w</a:t>
            </a:r>
          </a:p>
          <a:p>
            <a:pPr>
              <a:lnSpc>
                <a:spcPct val="90000"/>
              </a:lnSpc>
            </a:pPr>
            <a:r>
              <a:rPr lang="en-US" sz="2400"/>
              <a:t>Good news: this does have subproblem optimality.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400"/>
              <a:t>I.e., the best subset of S</a:t>
            </a:r>
            <a:r>
              <a:rPr lang="en-US" sz="2400" baseline="-25000"/>
              <a:t>k</a:t>
            </a:r>
            <a:r>
              <a:rPr lang="en-US" sz="2400"/>
              <a:t> with weight at most w is either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best subset of S</a:t>
            </a:r>
            <a:r>
              <a:rPr lang="en-US" sz="2000" baseline="-25000"/>
              <a:t>k-1</a:t>
            </a:r>
            <a:r>
              <a:rPr lang="en-US" sz="2000"/>
              <a:t> with weight at most w or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best subset of S</a:t>
            </a:r>
            <a:r>
              <a:rPr lang="en-US" sz="2000" baseline="-25000"/>
              <a:t>k-1</a:t>
            </a:r>
            <a:r>
              <a:rPr lang="en-US" sz="2000"/>
              <a:t> with weight at most w</a:t>
            </a:r>
            <a:r>
              <a:rPr lang="en-US" sz="2000">
                <a:latin typeface="Symbol" charset="0"/>
              </a:rPr>
              <a:t>-</a:t>
            </a:r>
            <a:r>
              <a:rPr lang="en-US" sz="2000"/>
              <a:t>w</a:t>
            </a:r>
            <a:r>
              <a:rPr lang="en-US" sz="2000" baseline="-25000"/>
              <a:t>k</a:t>
            </a:r>
            <a:r>
              <a:rPr lang="en-US" sz="2000"/>
              <a:t> plus item k</a:t>
            </a: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51" name="Object 11"/>
          <p:cNvGraphicFramePr>
            <a:graphicFrameLocks noChangeAspect="1"/>
          </p:cNvGraphicFramePr>
          <p:nvPr/>
        </p:nvGraphicFramePr>
        <p:xfrm>
          <a:off x="762000" y="3429000"/>
          <a:ext cx="8102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Equation" r:id="rId5" imgW="3708360" imgH="482400" progId="Equation.3">
                  <p:embed/>
                </p:oleObj>
              </mc:Choice>
              <mc:Fallback>
                <p:oleObj name="Equation" r:id="rId5" imgW="3708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429000"/>
                        <a:ext cx="81026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5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B0EE-A49F-3945-89DD-96A90CD3EEB3}" type="slidenum">
              <a:rPr lang="en-US"/>
              <a:pPr/>
              <a:t>52</a:t>
            </a:fld>
            <a:endParaRPr 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934200" cy="1143000"/>
          </a:xfrm>
        </p:spPr>
        <p:txBody>
          <a:bodyPr/>
          <a:lstStyle/>
          <a:p>
            <a:r>
              <a:rPr lang="en-US"/>
              <a:t>0/1 Knapsack Algorithm</a:t>
            </a:r>
          </a:p>
        </p:txBody>
      </p:sp>
      <p:sp>
        <p:nvSpPr>
          <p:cNvPr id="188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3733800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Recall the definition of B[</a:t>
            </a:r>
            <a:r>
              <a:rPr lang="en-US" sz="2000" dirty="0" err="1"/>
              <a:t>k,w</a:t>
            </a:r>
            <a:r>
              <a:rPr lang="en-US" sz="2000" dirty="0"/>
              <a:t>]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Since B[</a:t>
            </a:r>
            <a:r>
              <a:rPr lang="en-US" sz="2000" dirty="0" err="1"/>
              <a:t>k,w</a:t>
            </a:r>
            <a:r>
              <a:rPr lang="en-US" sz="2000" dirty="0"/>
              <a:t>] is defined in terms of B[k</a:t>
            </a:r>
            <a:r>
              <a:rPr lang="en-US" sz="2000" dirty="0">
                <a:latin typeface="Symbol" charset="0"/>
              </a:rPr>
              <a:t>-</a:t>
            </a:r>
            <a:r>
              <a:rPr lang="en-US" sz="2000" dirty="0"/>
              <a:t>1,*], we can use two </a:t>
            </a:r>
            <a:r>
              <a:rPr lang="en-US" sz="2000" dirty="0" smtClean="0"/>
              <a:t>arrays </a:t>
            </a:r>
            <a:r>
              <a:rPr lang="en-US" sz="2000" dirty="0"/>
              <a:t>instead of a matrix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Running time: O(</a:t>
            </a:r>
            <a:r>
              <a:rPr lang="en-US" sz="2000" dirty="0" err="1"/>
              <a:t>nW</a:t>
            </a:r>
            <a:r>
              <a:rPr lang="en-US" sz="2000" dirty="0"/>
              <a:t>).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Not a polynomial-time algorithm since W may be large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This is a </a:t>
            </a:r>
            <a:r>
              <a:rPr lang="en-US" sz="2000" dirty="0">
                <a:solidFill>
                  <a:schemeClr val="tx2"/>
                </a:solidFill>
              </a:rPr>
              <a:t>pseudo-polynomial</a:t>
            </a:r>
            <a:r>
              <a:rPr lang="en-US" sz="2000" dirty="0"/>
              <a:t> time algorithm</a:t>
            </a: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4343400" y="2286000"/>
            <a:ext cx="4495800" cy="4179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42900"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628650"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Algorithm</a:t>
            </a:r>
            <a:r>
              <a:rPr lang="en-US" sz="1800"/>
              <a:t> </a:t>
            </a:r>
            <a:r>
              <a:rPr lang="en-US" sz="1800" b="1" i="1">
                <a:solidFill>
                  <a:schemeClr val="tx2"/>
                </a:solidFill>
              </a:rPr>
              <a:t>01Knapsack</a:t>
            </a:r>
            <a:r>
              <a:rPr lang="en-US" sz="1800">
                <a:solidFill>
                  <a:schemeClr val="tx2"/>
                </a:solidFill>
              </a:rPr>
              <a:t>(</a:t>
            </a:r>
            <a:r>
              <a:rPr lang="en-US" sz="1800" b="1" i="1">
                <a:solidFill>
                  <a:schemeClr val="tx2"/>
                </a:solidFill>
              </a:rPr>
              <a:t>S,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tx2"/>
                </a:solidFill>
              </a:rPr>
              <a:t>W</a:t>
            </a:r>
            <a:r>
              <a:rPr lang="en-US" sz="1800">
                <a:solidFill>
                  <a:schemeClr val="tx2"/>
                </a:solidFill>
              </a:rPr>
              <a:t>):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tx2"/>
                </a:solidFill>
              </a:rPr>
              <a:t>	</a:t>
            </a:r>
            <a:r>
              <a:rPr lang="en-US" sz="1800" b="1">
                <a:solidFill>
                  <a:srgbClr val="000000"/>
                </a:solidFill>
              </a:rPr>
              <a:t>Input: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set </a:t>
            </a:r>
            <a:r>
              <a:rPr lang="en-US" sz="1800" b="1" i="1">
                <a:solidFill>
                  <a:schemeClr val="accent2"/>
                </a:solidFill>
              </a:rPr>
              <a:t>S</a:t>
            </a:r>
            <a:r>
              <a:rPr lang="en-US" sz="1800">
                <a:solidFill>
                  <a:schemeClr val="accent2"/>
                </a:solidFill>
              </a:rPr>
              <a:t> of </a:t>
            </a:r>
            <a:r>
              <a:rPr lang="en-US" sz="1800" b="1" i="1">
                <a:solidFill>
                  <a:schemeClr val="accent2"/>
                </a:solidFill>
              </a:rPr>
              <a:t>n</a:t>
            </a:r>
            <a:r>
              <a:rPr lang="en-US" sz="1800">
                <a:solidFill>
                  <a:schemeClr val="accent2"/>
                </a:solidFill>
              </a:rPr>
              <a:t> items with benefit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 b="1" i="1" baseline="-25000">
                <a:solidFill>
                  <a:schemeClr val="accent2"/>
                </a:solidFill>
              </a:rPr>
              <a:t>i</a:t>
            </a:r>
            <a:r>
              <a:rPr lang="en-US" sz="1800" i="1">
                <a:solidFill>
                  <a:schemeClr val="accent2"/>
                </a:solidFill>
              </a:rPr>
              <a:t> 				</a:t>
            </a:r>
            <a:r>
              <a:rPr lang="en-US" sz="1800">
                <a:solidFill>
                  <a:schemeClr val="accent2"/>
                </a:solidFill>
              </a:rPr>
              <a:t>and weight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i</a:t>
            </a:r>
            <a:r>
              <a:rPr lang="en-US" sz="1800">
                <a:solidFill>
                  <a:schemeClr val="accent2"/>
                </a:solidFill>
              </a:rPr>
              <a:t>; maximum weight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 b="1">
                <a:solidFill>
                  <a:srgbClr val="000000"/>
                </a:solidFill>
              </a:rPr>
              <a:t>Output: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benefit of best subset of </a:t>
            </a:r>
            <a:r>
              <a:rPr lang="en-US" sz="1800" b="1" i="1">
                <a:solidFill>
                  <a:schemeClr val="accent2"/>
                </a:solidFill>
              </a:rPr>
              <a:t>S</a:t>
            </a:r>
            <a:r>
              <a:rPr lang="en-US" sz="1800">
                <a:solidFill>
                  <a:schemeClr val="accent2"/>
                </a:solidFill>
              </a:rPr>
              <a:t> with 				weight at most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>
                <a:solidFill>
                  <a:srgbClr val="000000"/>
                </a:solidFill>
              </a:rPr>
              <a:t>let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and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be arrays of length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 + 1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	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sym typeface="Symbol" charset="0"/>
              </a:rPr>
              <a:t>0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</a:rPr>
              <a:t>W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  <a:sym typeface="Symbol" charset="0"/>
              </a:rPr>
              <a:t>	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 i="1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chemeClr val="accent2"/>
                </a:solidFill>
              </a:rPr>
              <a:t>0	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1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</a:rPr>
              <a:t>n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>
                <a:solidFill>
                  <a:srgbClr val="000000"/>
                </a:solidFill>
              </a:rPr>
              <a:t>copy array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into array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 </a:t>
            </a:r>
            <a:endParaRPr lang="en-US" sz="180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	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  <a:sym typeface="Symbol" charset="0"/>
              </a:rPr>
              <a:t>W</a:t>
            </a:r>
            <a:r>
              <a:rPr lang="en-US" sz="1800" b="1" i="1">
                <a:solidFill>
                  <a:schemeClr val="accent2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 i="1">
                <a:solidFill>
                  <a:schemeClr val="accent2"/>
                </a:solidFill>
              </a:rPr>
              <a:t>		</a:t>
            </a:r>
            <a:r>
              <a:rPr lang="en-US" sz="1800" b="1">
                <a:solidFill>
                  <a:srgbClr val="000000"/>
                </a:solidFill>
              </a:rPr>
              <a:t>if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>
                <a:solidFill>
                  <a:schemeClr val="accent2"/>
                </a:solidFill>
                <a:latin typeface="Symbol" charset="0"/>
              </a:rPr>
              <a:t>-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>
                <a:solidFill>
                  <a:schemeClr val="accent2"/>
                </a:solidFill>
              </a:rPr>
              <a:t>] </a:t>
            </a:r>
            <a:r>
              <a:rPr lang="en-US" sz="1800">
                <a:solidFill>
                  <a:schemeClr val="accent2"/>
                </a:solidFill>
                <a:latin typeface="Symbol" charset="0"/>
              </a:rPr>
              <a:t>+</a:t>
            </a:r>
            <a:r>
              <a:rPr lang="en-US" sz="1800" b="1" i="1">
                <a:solidFill>
                  <a:schemeClr val="accent2"/>
                </a:solidFill>
              </a:rPr>
              <a:t> b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 i="1">
                <a:solidFill>
                  <a:schemeClr val="accent2"/>
                </a:solidFill>
              </a:rPr>
              <a:t> &gt; 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 b="1" i="1">
                <a:solidFill>
                  <a:schemeClr val="accent2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then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 i="1">
                <a:solidFill>
                  <a:schemeClr val="accent2"/>
                </a:solidFill>
              </a:rPr>
              <a:t>		 	B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>
                <a:solidFill>
                  <a:schemeClr val="accent2"/>
                </a:solidFill>
                <a:latin typeface="Symbol" charset="0"/>
              </a:rPr>
              <a:t>-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>
                <a:solidFill>
                  <a:schemeClr val="accent2"/>
                </a:solidFill>
              </a:rPr>
              <a:t>] </a:t>
            </a:r>
            <a:r>
              <a:rPr lang="en-US" sz="1800">
                <a:solidFill>
                  <a:schemeClr val="accent2"/>
                </a:solidFill>
                <a:latin typeface="Symbol" charset="0"/>
              </a:rPr>
              <a:t>+</a:t>
            </a:r>
            <a:r>
              <a:rPr lang="en-US" sz="1800" b="1" i="1">
                <a:solidFill>
                  <a:schemeClr val="accent2"/>
                </a:solidFill>
              </a:rPr>
              <a:t> b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return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]	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		</a:t>
            </a:r>
          </a:p>
        </p:txBody>
      </p:sp>
      <p:graphicFrame>
        <p:nvGraphicFramePr>
          <p:cNvPr id="188421" name="Object 5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3" name="Object 7"/>
          <p:cNvGraphicFramePr>
            <a:graphicFrameLocks noChangeAspect="1"/>
          </p:cNvGraphicFramePr>
          <p:nvPr/>
        </p:nvGraphicFramePr>
        <p:xfrm>
          <a:off x="762000" y="1600200"/>
          <a:ext cx="556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5" imgW="3708360" imgH="482400" progId="Equation.3">
                  <p:embed/>
                </p:oleObj>
              </mc:Choice>
              <mc:Fallback>
                <p:oleObj name="Equation" r:id="rId5" imgW="3708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0200"/>
                        <a:ext cx="5562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6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6578E1F-F47E-7F4C-9AA3-2EF5612CA0E9}" type="slidenum">
              <a:rPr lang="en-US" sz="1400"/>
              <a:pPr eaLnBrk="1" hangingPunct="1"/>
              <a:t>6</a:t>
            </a:fld>
            <a:endParaRPr 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 Enumeration Approach</a:t>
            </a:r>
          </a:p>
        </p:txBody>
      </p:sp>
      <p:sp>
        <p:nvSpPr>
          <p:cNvPr id="2048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781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chemeClr val="tx2"/>
                </a:solidFill>
                <a:latin typeface="Tahoma" charset="0"/>
              </a:rPr>
              <a:t>Matrix Chain-Product Alg.: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Try all possible ways to parenthesize A=A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*A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*…*A</a:t>
            </a:r>
            <a:r>
              <a:rPr lang="en-US" baseline="-25000">
                <a:latin typeface="Tahoma" charset="0"/>
              </a:rPr>
              <a:t>n-1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Calculate number of ops for each one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Pick the one that is best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Running time: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The number of paranethesizations is equal to the number of binary trees with n nodes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This is </a:t>
            </a:r>
            <a:r>
              <a:rPr lang="en-US" b="1">
                <a:solidFill>
                  <a:schemeClr val="tx2"/>
                </a:solidFill>
                <a:latin typeface="Tahoma" charset="0"/>
              </a:rPr>
              <a:t>exponential</a:t>
            </a:r>
            <a:r>
              <a:rPr lang="en-US">
                <a:latin typeface="Tahoma" charset="0"/>
              </a:rPr>
              <a:t>!</a:t>
            </a:r>
            <a:endParaRPr lang="en-US">
              <a:latin typeface="Tahoma" charset="0"/>
              <a:cs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It is called the Catalan number, and it is almost 4</a:t>
            </a:r>
            <a:r>
              <a:rPr lang="en-US" baseline="30000">
                <a:latin typeface="Tahoma" charset="0"/>
                <a:cs typeface="Tahoma" charset="0"/>
              </a:rPr>
              <a:t>n</a:t>
            </a:r>
            <a:r>
              <a:rPr lang="en-US">
                <a:latin typeface="Tahoma" charset="0"/>
                <a:cs typeface="Tahoma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This is a terrible algorithm!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486" name="Picture 6" descr="BD0537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422275"/>
            <a:ext cx="2236787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87FA4A0-9365-3E43-8219-B7659CAC3025}" type="slidenum">
              <a:rPr lang="en-US" sz="1400"/>
              <a:pPr eaLnBrk="1" hangingPunct="1"/>
              <a:t>7</a:t>
            </a:fld>
            <a:endParaRPr 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Greedy Approach</a:t>
            </a:r>
          </a:p>
        </p:txBody>
      </p:sp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784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Idea #1: repeatedly select the product that uses (up) the most operations.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  <a:latin typeface="Tahoma" charset="0"/>
              </a:rPr>
              <a:t>Counter-example</a:t>
            </a:r>
            <a:r>
              <a:rPr lang="en-US">
                <a:latin typeface="Tahoma" charset="0"/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 is 10 </a:t>
            </a:r>
            <a:r>
              <a:rPr lang="en-US">
                <a:latin typeface="Tahoma" charset="0"/>
                <a:cs typeface="Tahoma" charset="0"/>
              </a:rPr>
              <a:t>× 5</a:t>
            </a:r>
            <a:endParaRPr lang="en-US">
              <a:latin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B is 5 </a:t>
            </a:r>
            <a:r>
              <a:rPr lang="en-US">
                <a:latin typeface="Tahoma" charset="0"/>
                <a:cs typeface="Tahoma" charset="0"/>
              </a:rPr>
              <a:t>× 10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C is 10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D is 5 × 10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Greedy idea #1 gives (A*B)*(C*D), which takes 500+1000+500 = 2000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A*((B*C)*D) takes 500+250+250 = 1000 ops</a:t>
            </a:r>
          </a:p>
        </p:txBody>
      </p:sp>
      <p:pic>
        <p:nvPicPr>
          <p:cNvPr id="21509" name="Picture 7" descr="BS00608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419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25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2791E59-F08D-7041-A947-5E7958B980F1}" type="slidenum">
              <a:rPr lang="en-US" sz="1400"/>
              <a:pPr eaLnBrk="1" hangingPunct="1"/>
              <a:t>8</a:t>
            </a:fld>
            <a:endParaRPr 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Another Greedy Approach</a:t>
            </a:r>
          </a:p>
        </p:txBody>
      </p:sp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8001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>
                <a:latin typeface="Tahoma" charset="0"/>
              </a:rPr>
              <a:t>Idea #2: repeatedly select the product that uses the fewest operations.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solidFill>
                  <a:schemeClr val="tx2"/>
                </a:solidFill>
                <a:latin typeface="Tahoma" charset="0"/>
              </a:rPr>
              <a:t>Counter-example</a:t>
            </a:r>
            <a:r>
              <a:rPr lang="en-US" sz="2600">
                <a:latin typeface="Tahoma" charset="0"/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</a:rPr>
              <a:t>A is 101 </a:t>
            </a:r>
            <a:r>
              <a:rPr lang="en-US" sz="2200">
                <a:latin typeface="Tahoma" charset="0"/>
                <a:cs typeface="Tahoma" charset="0"/>
              </a:rPr>
              <a:t>× 11</a:t>
            </a:r>
            <a:endParaRPr lang="en-US" sz="2200">
              <a:latin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</a:rPr>
              <a:t>B is 11 </a:t>
            </a:r>
            <a:r>
              <a:rPr lang="en-US" sz="2200">
                <a:latin typeface="Tahoma" charset="0"/>
                <a:cs typeface="Tahoma" charset="0"/>
              </a:rPr>
              <a:t>× 9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C is 9 × 100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D is 100 × 99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Greedy idea #2 gives A*((B*C)*D)), which takes 109989+9900+108900=228789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(A*B)*(C*D) takes 9999+89991+89100=189090 ops</a:t>
            </a:r>
            <a:endParaRPr lang="en-US" sz="19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600">
                <a:latin typeface="Tahoma" charset="0"/>
                <a:cs typeface="Tahoma" charset="0"/>
              </a:rPr>
              <a:t>The greedy approach is not giving us the optimal value.</a:t>
            </a:r>
          </a:p>
        </p:txBody>
      </p:sp>
      <p:pic>
        <p:nvPicPr>
          <p:cNvPr id="22533" name="Picture 4" descr="BS00608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419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26A0E8D-92CF-AC40-B111-57B92AD201C6}" type="slidenum">
              <a:rPr lang="en-US" sz="1400"/>
              <a:pPr eaLnBrk="1" hangingPunct="1"/>
              <a:t>9</a:t>
            </a:fld>
            <a:endParaRPr lang="en-US" sz="14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</a:t>
            </a:r>
            <a:r>
              <a:rPr lang="ja-JP" altLang="en-US">
                <a:latin typeface="Tahoma" charset="0"/>
              </a:rPr>
              <a:t>“</a:t>
            </a:r>
            <a:r>
              <a:rPr lang="en-US" altLang="ja-JP">
                <a:latin typeface="Tahoma" charset="0"/>
              </a:rPr>
              <a:t>Recursive</a:t>
            </a:r>
            <a:r>
              <a:rPr lang="ja-JP" altLang="en-US">
                <a:latin typeface="Tahoma" charset="0"/>
              </a:rPr>
              <a:t>”</a:t>
            </a:r>
            <a:r>
              <a:rPr lang="en-US" altLang="ja-JP">
                <a:latin typeface="Tahoma" charset="0"/>
              </a:rPr>
              <a:t> Approach</a:t>
            </a:r>
            <a:endParaRPr lang="en-US">
              <a:latin typeface="Tahoma" charset="0"/>
            </a:endParaRPr>
          </a:p>
        </p:txBody>
      </p:sp>
      <p:sp>
        <p:nvSpPr>
          <p:cNvPr id="2355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Define </a:t>
            </a: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subproblems</a:t>
            </a:r>
            <a:r>
              <a:rPr lang="en-US" sz="2400">
                <a:latin typeface="Tahoma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Find the best parenthesization of 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*A</a:t>
            </a:r>
            <a:r>
              <a:rPr lang="en-US" sz="2000" baseline="-25000">
                <a:latin typeface="Tahoma" charset="0"/>
              </a:rPr>
              <a:t>i+1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j</a:t>
            </a:r>
            <a:r>
              <a:rPr lang="en-US" sz="2000">
                <a:latin typeface="Tahoma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Let N</a:t>
            </a:r>
            <a:r>
              <a:rPr lang="en-US" sz="2000" baseline="-25000">
                <a:latin typeface="Tahoma" charset="0"/>
              </a:rPr>
              <a:t>i,j</a:t>
            </a:r>
            <a:r>
              <a:rPr lang="en-US" sz="2000">
                <a:latin typeface="Tahoma" charset="0"/>
              </a:rPr>
              <a:t> denote the number of operations done by this subproblem.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 optimal solution for the whole problem is N</a:t>
            </a:r>
            <a:r>
              <a:rPr lang="en-US" sz="2000" baseline="-25000">
                <a:latin typeface="Tahoma" charset="0"/>
              </a:rPr>
              <a:t>0,n-1</a:t>
            </a:r>
            <a:r>
              <a:rPr lang="en-US" sz="2000">
                <a:latin typeface="Tahoma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</a:t>
            </a:r>
            <a:r>
              <a:rPr lang="en-US" sz="2400">
                <a:latin typeface="Tahoma" charset="0"/>
              </a:rPr>
              <a:t>: The optimal solution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There has to be a final multiplication (root of the expression tree) for the optimal solution.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Say, the final multiply is at index i: (A</a:t>
            </a:r>
            <a:r>
              <a:rPr lang="en-US" sz="2000" baseline="-25000">
                <a:latin typeface="Tahoma" charset="0"/>
              </a:rPr>
              <a:t>0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)*(A</a:t>
            </a:r>
            <a:r>
              <a:rPr lang="en-US" sz="2000" baseline="-25000">
                <a:latin typeface="Tahoma" charset="0"/>
              </a:rPr>
              <a:t>i+1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n-1</a:t>
            </a:r>
            <a:r>
              <a:rPr lang="en-US" sz="2000">
                <a:latin typeface="Tahoma" charset="0"/>
              </a:rPr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Then the optimal solution N</a:t>
            </a:r>
            <a:r>
              <a:rPr lang="en-US" sz="2000" baseline="-25000">
                <a:latin typeface="Tahoma" charset="0"/>
              </a:rPr>
              <a:t>0,n-1</a:t>
            </a:r>
            <a:r>
              <a:rPr lang="en-US" sz="2000">
                <a:latin typeface="Tahoma" charset="0"/>
              </a:rPr>
              <a:t> is the sum of two optimal subproblems, N</a:t>
            </a:r>
            <a:r>
              <a:rPr lang="en-US" sz="2000" baseline="-25000">
                <a:latin typeface="Tahoma" charset="0"/>
              </a:rPr>
              <a:t>0,i</a:t>
            </a:r>
            <a:r>
              <a:rPr lang="en-US" sz="2000">
                <a:latin typeface="Tahoma" charset="0"/>
              </a:rPr>
              <a:t> and N</a:t>
            </a:r>
            <a:r>
              <a:rPr lang="en-US" sz="2000" baseline="-25000">
                <a:latin typeface="Tahoma" charset="0"/>
              </a:rPr>
              <a:t>i+1,n-1 </a:t>
            </a:r>
            <a:r>
              <a:rPr lang="en-US" sz="2000">
                <a:latin typeface="Tahoma" charset="0"/>
              </a:rPr>
              <a:t>plus the time for the last multiply.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 If the global optimum did not have these optimal subproblems, we could define an even better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optimal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solution.</a:t>
            </a:r>
            <a:endParaRPr lang="en-US" sz="1800">
              <a:latin typeface="Tahoma" charset="0"/>
            </a:endParaRPr>
          </a:p>
        </p:txBody>
      </p:sp>
      <p:pic>
        <p:nvPicPr>
          <p:cNvPr id="23557" name="Picture 8" descr="BD19631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52400"/>
            <a:ext cx="12890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8175</TotalTime>
  <Words>3875</Words>
  <Application>Microsoft Office PowerPoint</Application>
  <PresentationFormat>On-screen Show (4:3)</PresentationFormat>
  <Paragraphs>510</Paragraphs>
  <Slides>52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ＭＳ Ｐゴシック</vt:lpstr>
      <vt:lpstr>Arial</vt:lpstr>
      <vt:lpstr>Symbol</vt:lpstr>
      <vt:lpstr>Tahoma</vt:lpstr>
      <vt:lpstr>Times New Roman</vt:lpstr>
      <vt:lpstr>Wingdings</vt:lpstr>
      <vt:lpstr>Blueprint</vt:lpstr>
      <vt:lpstr>Equation</vt:lpstr>
      <vt:lpstr>Clip</vt:lpstr>
      <vt:lpstr>Dynamic Programming</vt:lpstr>
      <vt:lpstr>Application: DNA Sequence Alignment</vt:lpstr>
      <vt:lpstr>Application: DNA Sequence Alignment</vt:lpstr>
      <vt:lpstr>Warm-up: Matrix Chain-Products</vt:lpstr>
      <vt:lpstr>Matrix Chain-Products</vt:lpstr>
      <vt:lpstr>An Enumeration Approach</vt:lpstr>
      <vt:lpstr>A Greedy Approach</vt:lpstr>
      <vt:lpstr>Another Greedy Approach</vt:lpstr>
      <vt:lpstr>A “Recursive” Approach</vt:lpstr>
      <vt:lpstr>A Characterizing Equation</vt:lpstr>
      <vt:lpstr>A Dynamic Programming Algorithm</vt:lpstr>
      <vt:lpstr>PowerPoint Presentation</vt:lpstr>
      <vt:lpstr>The General Dynamic Programming Technique</vt:lpstr>
      <vt:lpstr>Dynamic Programming: Telescope Scheduling</vt:lpstr>
      <vt:lpstr>Motivation</vt:lpstr>
      <vt:lpstr>Telescope Scheduling Problem</vt:lpstr>
      <vt:lpstr>Telescope Scheduling Problem</vt:lpstr>
      <vt:lpstr>Example</vt:lpstr>
      <vt:lpstr>False Start 1: Brute Force</vt:lpstr>
      <vt:lpstr>False Start 2: Greedy Method</vt:lpstr>
      <vt:lpstr>The General Dynamic Programming Technique</vt:lpstr>
      <vt:lpstr>Defining Simple Subproblems</vt:lpstr>
      <vt:lpstr>Predecessors</vt:lpstr>
      <vt:lpstr>Subproblem Optimality</vt:lpstr>
      <vt:lpstr>Subproblem Overlap</vt:lpstr>
      <vt:lpstr>Analysis of the Algorithm</vt:lpstr>
      <vt:lpstr>Dynamic Programming:  Game Strategies</vt:lpstr>
      <vt:lpstr>Coins in a Line</vt:lpstr>
      <vt:lpstr>False Start : Greedy Method</vt:lpstr>
      <vt:lpstr>The General Dynamic Programming Technique</vt:lpstr>
      <vt:lpstr>Defining Simple Subproblems</vt:lpstr>
      <vt:lpstr>Subproblem Optimality</vt:lpstr>
      <vt:lpstr>Subproblem Overlap</vt:lpstr>
      <vt:lpstr>Analysis of the Algorithm</vt:lpstr>
      <vt:lpstr>Dynamic Programming:  Longest Common Subsequences</vt:lpstr>
      <vt:lpstr>Application: DNA Sequence Alignment</vt:lpstr>
      <vt:lpstr>Application: DNA Sequence Alignment</vt:lpstr>
      <vt:lpstr>The General Dynamic Programming Technique</vt:lpstr>
      <vt:lpstr>Subsequences</vt:lpstr>
      <vt:lpstr>The Longest Common Subsequence (LCS) Problem</vt:lpstr>
      <vt:lpstr>A Poor Approach to the LCS Problem</vt:lpstr>
      <vt:lpstr>A Dynamic-Programming Approach to the LCS Problem</vt:lpstr>
      <vt:lpstr>An LCS Algorithm</vt:lpstr>
      <vt:lpstr>Visualizing the LCS Algorithm</vt:lpstr>
      <vt:lpstr>Analysis of LCS Algorithm</vt:lpstr>
      <vt:lpstr>Dynamic Programming:  0/1 Knapsack</vt:lpstr>
      <vt:lpstr>The 0/1 Knapsack Problem</vt:lpstr>
      <vt:lpstr>Example</vt:lpstr>
      <vt:lpstr>The General Dynamic Programming Technique</vt:lpstr>
      <vt:lpstr>A 0/1 Knapsack Algorithm, First Attempt</vt:lpstr>
      <vt:lpstr>A 0/1 Knapsack Algorithm, Second (Better) Attempt</vt:lpstr>
      <vt:lpstr>0/1 Knapsack Algorithm</vt:lpstr>
    </vt:vector>
  </TitlesOfParts>
  <Company>University of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Michael Goodrich</dc:creator>
  <cp:lastModifiedBy>Reza Peyrovian</cp:lastModifiedBy>
  <cp:revision>981</cp:revision>
  <cp:lastPrinted>2002-04-09T17:11:12Z</cp:lastPrinted>
  <dcterms:created xsi:type="dcterms:W3CDTF">2002-01-21T02:22:10Z</dcterms:created>
  <dcterms:modified xsi:type="dcterms:W3CDTF">2017-10-10T15:59:14Z</dcterms:modified>
</cp:coreProperties>
</file>